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1" r:id="rId4"/>
    <p:sldId id="263" r:id="rId5"/>
    <p:sldId id="256" r:id="rId6"/>
    <p:sldId id="262" r:id="rId7"/>
    <p:sldId id="259" r:id="rId8"/>
    <p:sldId id="257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8F1F-345F-46D9-867B-6C50EE5C77E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D16A-A06A-439D-8ACD-FC8334AC2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46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8F1F-345F-46D9-867B-6C50EE5C77E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D16A-A06A-439D-8ACD-FC8334AC2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8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8F1F-345F-46D9-867B-6C50EE5C77E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D16A-A06A-439D-8ACD-FC8334AC2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5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8F1F-345F-46D9-867B-6C50EE5C77E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D16A-A06A-439D-8ACD-FC8334AC2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99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8F1F-345F-46D9-867B-6C50EE5C77E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D16A-A06A-439D-8ACD-FC8334AC2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21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8F1F-345F-46D9-867B-6C50EE5C77E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D16A-A06A-439D-8ACD-FC8334AC2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6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8F1F-345F-46D9-867B-6C50EE5C77E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D16A-A06A-439D-8ACD-FC8334AC2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9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8F1F-345F-46D9-867B-6C50EE5C77E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D16A-A06A-439D-8ACD-FC8334AC2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20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8F1F-345F-46D9-867B-6C50EE5C77E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D16A-A06A-439D-8ACD-FC8334AC2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7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8F1F-345F-46D9-867B-6C50EE5C77E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D16A-A06A-439D-8ACD-FC8334AC2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6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8F1F-345F-46D9-867B-6C50EE5C77E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D16A-A06A-439D-8ACD-FC8334AC2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3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48F1F-345F-46D9-867B-6C50EE5C77E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D16A-A06A-439D-8ACD-FC8334AC2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9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3136"/>
            <a:ext cx="12192000" cy="1325563"/>
          </a:xfrm>
        </p:spPr>
        <p:txBody>
          <a:bodyPr/>
          <a:lstStyle/>
          <a:p>
            <a:pPr algn="ctr"/>
            <a:r>
              <a:rPr lang="en-GB" b="1" dirty="0" smtClean="0"/>
              <a:t>New Forest National Park Local Plan 2016 - 2036 </a:t>
            </a:r>
            <a:endParaRPr lang="en-GB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27676"/>
              </p:ext>
            </p:extLst>
          </p:nvPr>
        </p:nvGraphicFramePr>
        <p:xfrm>
          <a:off x="1316806" y="1733550"/>
          <a:ext cx="2164076" cy="203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76">
                  <a:extLst>
                    <a:ext uri="{9D8B030D-6E8A-4147-A177-3AD203B41FA5}">
                      <a16:colId xmlns:a16="http://schemas.microsoft.com/office/drawing/2014/main" val="488228454"/>
                    </a:ext>
                  </a:extLst>
                </a:gridCol>
              </a:tblGrid>
              <a:tr h="203218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Reg</a:t>
                      </a:r>
                      <a:r>
                        <a:rPr lang="en-GB" sz="2000" dirty="0" smtClean="0"/>
                        <a:t> 18 Initial Consultation </a:t>
                      </a:r>
                    </a:p>
                    <a:p>
                      <a:pPr algn="ctr"/>
                      <a:endParaRPr lang="en-GB" sz="2000" dirty="0" smtClean="0"/>
                    </a:p>
                    <a:p>
                      <a:pPr algn="ctr"/>
                      <a:r>
                        <a:rPr lang="en-GB" sz="2000" dirty="0" smtClean="0"/>
                        <a:t>(Autumn 2015)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01106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244481"/>
              </p:ext>
            </p:extLst>
          </p:nvPr>
        </p:nvGraphicFramePr>
        <p:xfrm>
          <a:off x="5128870" y="1733550"/>
          <a:ext cx="2255069" cy="203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069">
                  <a:extLst>
                    <a:ext uri="{9D8B030D-6E8A-4147-A177-3AD203B41FA5}">
                      <a16:colId xmlns:a16="http://schemas.microsoft.com/office/drawing/2014/main" val="488228454"/>
                    </a:ext>
                  </a:extLst>
                </a:gridCol>
              </a:tblGrid>
              <a:tr h="203218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Consultation</a:t>
                      </a:r>
                      <a:r>
                        <a:rPr lang="en-GB" sz="2000" baseline="0" dirty="0" smtClean="0"/>
                        <a:t> draft Local Plan</a:t>
                      </a:r>
                    </a:p>
                    <a:p>
                      <a:pPr algn="ctr"/>
                      <a:endParaRPr lang="en-GB" sz="2000" baseline="0" dirty="0" smtClean="0"/>
                    </a:p>
                    <a:p>
                      <a:pPr algn="ctr"/>
                      <a:r>
                        <a:rPr lang="en-GB" sz="2000" baseline="0" dirty="0" smtClean="0"/>
                        <a:t> (October 2016)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0110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16935"/>
              </p:ext>
            </p:extLst>
          </p:nvPr>
        </p:nvGraphicFramePr>
        <p:xfrm>
          <a:off x="9144002" y="1733551"/>
          <a:ext cx="2209798" cy="203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798">
                  <a:extLst>
                    <a:ext uri="{9D8B030D-6E8A-4147-A177-3AD203B41FA5}">
                      <a16:colId xmlns:a16="http://schemas.microsoft.com/office/drawing/2014/main" val="488228454"/>
                    </a:ext>
                  </a:extLst>
                </a:gridCol>
              </a:tblGrid>
              <a:tr h="203218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Consultation on potential alternative housing</a:t>
                      </a:r>
                      <a:r>
                        <a:rPr lang="en-GB" sz="2000" baseline="0" dirty="0" smtClean="0"/>
                        <a:t> sites </a:t>
                      </a:r>
                    </a:p>
                    <a:p>
                      <a:pPr algn="ctr"/>
                      <a:endParaRPr lang="en-GB" sz="1400" baseline="0" dirty="0" smtClean="0"/>
                    </a:p>
                    <a:p>
                      <a:pPr algn="ctr"/>
                      <a:r>
                        <a:rPr lang="en-GB" sz="2000" baseline="0" dirty="0" smtClean="0"/>
                        <a:t> (June 2017)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0110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824173"/>
              </p:ext>
            </p:extLst>
          </p:nvPr>
        </p:nvGraphicFramePr>
        <p:xfrm>
          <a:off x="9144002" y="4616822"/>
          <a:ext cx="220980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488228454"/>
                    </a:ext>
                  </a:extLst>
                </a:gridCol>
              </a:tblGrid>
              <a:tr h="180403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Reg</a:t>
                      </a:r>
                      <a:r>
                        <a:rPr lang="en-GB" sz="2000" baseline="0" dirty="0" smtClean="0"/>
                        <a:t> 19 Consultation on Submission draft Local Plan </a:t>
                      </a:r>
                    </a:p>
                    <a:p>
                      <a:pPr algn="ctr"/>
                      <a:endParaRPr lang="en-GB" sz="1600" baseline="0" dirty="0" smtClean="0"/>
                    </a:p>
                    <a:p>
                      <a:pPr algn="ctr"/>
                      <a:r>
                        <a:rPr lang="en-GB" sz="2000" baseline="0" dirty="0" smtClean="0"/>
                        <a:t>(January 2018)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01106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51952"/>
              </p:ext>
            </p:extLst>
          </p:nvPr>
        </p:nvGraphicFramePr>
        <p:xfrm>
          <a:off x="5128870" y="4616822"/>
          <a:ext cx="225506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069">
                  <a:extLst>
                    <a:ext uri="{9D8B030D-6E8A-4147-A177-3AD203B41FA5}">
                      <a16:colId xmlns:a16="http://schemas.microsoft.com/office/drawing/2014/main" val="488228454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Examination</a:t>
                      </a:r>
                      <a:r>
                        <a:rPr lang="en-GB" sz="2000" baseline="0" dirty="0" smtClean="0"/>
                        <a:t> Hearing Sessions </a:t>
                      </a:r>
                    </a:p>
                    <a:p>
                      <a:pPr algn="ctr"/>
                      <a:endParaRPr lang="en-GB" sz="2000" baseline="0" dirty="0" smtClean="0"/>
                    </a:p>
                    <a:p>
                      <a:pPr algn="ctr"/>
                      <a:endParaRPr lang="en-GB" sz="2000" baseline="0" dirty="0" smtClean="0"/>
                    </a:p>
                    <a:p>
                      <a:pPr algn="ctr"/>
                      <a:r>
                        <a:rPr lang="en-GB" sz="2000" baseline="0" dirty="0" smtClean="0"/>
                        <a:t>(November 2018) </a:t>
                      </a:r>
                      <a:endParaRPr lang="en-GB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70110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033237"/>
              </p:ext>
            </p:extLst>
          </p:nvPr>
        </p:nvGraphicFramePr>
        <p:xfrm>
          <a:off x="1316806" y="4708262"/>
          <a:ext cx="216407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76">
                  <a:extLst>
                    <a:ext uri="{9D8B030D-6E8A-4147-A177-3AD203B41FA5}">
                      <a16:colId xmlns:a16="http://schemas.microsoft.com/office/drawing/2014/main" val="488228454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Potential</a:t>
                      </a:r>
                      <a:r>
                        <a:rPr lang="en-GB" sz="2000" baseline="0" dirty="0" smtClean="0"/>
                        <a:t> Adoption date for new Local Plan </a:t>
                      </a:r>
                    </a:p>
                    <a:p>
                      <a:pPr algn="ctr"/>
                      <a:endParaRPr lang="en-GB" sz="2000" baseline="0" dirty="0" smtClean="0"/>
                    </a:p>
                    <a:p>
                      <a:pPr algn="ctr"/>
                      <a:r>
                        <a:rPr lang="en-GB" sz="2000" baseline="0" dirty="0" smtClean="0"/>
                        <a:t>(Spring 2019)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01106"/>
                  </a:ext>
                </a:extLst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3571875" y="2457450"/>
            <a:ext cx="1504950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882" y="2463992"/>
            <a:ext cx="1524132" cy="445047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3571875" y="5324475"/>
            <a:ext cx="1438275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413" y="5303884"/>
            <a:ext cx="1457070" cy="38408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10048875" y="3872193"/>
            <a:ext cx="333375" cy="661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8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3988"/>
            <a:ext cx="12192000" cy="1325563"/>
          </a:xfrm>
        </p:spPr>
        <p:txBody>
          <a:bodyPr/>
          <a:lstStyle/>
          <a:p>
            <a:pPr algn="ctr"/>
            <a:r>
              <a:rPr lang="en-GB" b="1" dirty="0" smtClean="0"/>
              <a:t>Local Plan – Access specific matters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62" y="1019175"/>
            <a:ext cx="11844338" cy="5005388"/>
          </a:xfrm>
        </p:spPr>
        <p:txBody>
          <a:bodyPr>
            <a:noAutofit/>
          </a:bodyPr>
          <a:lstStyle/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National policy requires planning authorities to seek opportunities to protect and enhance public rights of way and access; and create safe and secure places for recreation. 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800" dirty="0"/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Policy SP55 supports: (</a:t>
            </a:r>
            <a:r>
              <a:rPr lang="en-GB" sz="2400" dirty="0" err="1" smtClean="0"/>
              <a:t>i</a:t>
            </a:r>
            <a:r>
              <a:rPr lang="en-GB" sz="2400" dirty="0" smtClean="0"/>
              <a:t>) improvements to existing rights of way; and (ii) the creation of a more joined up network of routes. This provides a policy hook to consider future proposals. 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800" dirty="0" smtClean="0"/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Policy SP24 supports the provision of 1ha of new natural greenspace to serve village of Sway (3,000 people) as part of a proposed 40-dwelling housing allocation. 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800" dirty="0" smtClean="0"/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Reference to the England Coast Path in the Calshot housing allocation (Policy SP26). 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800" dirty="0" smtClean="0"/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The NPA’s Habitat Mitigation Scheme is being updated and this will include continued support for alternative recreation sites and routes outside the designated sites.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/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Housing site allocations proposed in accessible locations that relate well to existing rights of way and access routes (e.g. </a:t>
            </a:r>
            <a:r>
              <a:rPr lang="en-GB" sz="2400" dirty="0" err="1" smtClean="0"/>
              <a:t>Whartons</a:t>
            </a:r>
            <a:r>
              <a:rPr lang="en-GB" sz="2400" dirty="0" smtClean="0"/>
              <a:t> Lane, Ashurst). </a:t>
            </a:r>
          </a:p>
        </p:txBody>
      </p:sp>
    </p:spTree>
    <p:extLst>
      <p:ext uri="{BB962C8B-B14F-4D97-AF65-F5344CB8AC3E}">
        <p14:creationId xmlns:p14="http://schemas.microsoft.com/office/powerpoint/2010/main" val="33125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2" y="0"/>
            <a:ext cx="9729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03" y="0"/>
            <a:ext cx="9501052" cy="682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8" t="22702" r="26315" b="15100"/>
          <a:stretch/>
        </p:blipFill>
        <p:spPr>
          <a:xfrm>
            <a:off x="71719" y="106294"/>
            <a:ext cx="12059190" cy="66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10" y="104502"/>
            <a:ext cx="4737463" cy="66550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98720" y="200353"/>
            <a:ext cx="7045234" cy="6494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NPA’s draft Local Plan 2016 – 2036 allocation at Fawley is based on clear net positive public benefits in relation to landscape, public access improvements and the provision of suitable greenspace for recreation.</a:t>
            </a:r>
          </a:p>
          <a:p>
            <a:endParaRPr lang="en-GB" sz="2000" dirty="0" smtClean="0"/>
          </a:p>
          <a:p>
            <a:r>
              <a:rPr lang="en-GB" sz="2400" dirty="0" smtClean="0"/>
              <a:t>At least 30 hectares of new accessible greenspace must be provided (8ha per 1,000 people). Proposals include: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14.4ha at the former Exxon Laydown Land, which currently comprises large areas of hard standing;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21ha of land at the restored </a:t>
            </a:r>
            <a:r>
              <a:rPr lang="en-GB" sz="2400" dirty="0" err="1" smtClean="0"/>
              <a:t>Badminston</a:t>
            </a:r>
            <a:r>
              <a:rPr lang="en-GB" sz="2400" dirty="0" smtClean="0"/>
              <a:t> Quarry site.  Chambers </a:t>
            </a:r>
            <a:r>
              <a:rPr lang="en-GB" sz="2400" dirty="0"/>
              <a:t>Copse </a:t>
            </a:r>
            <a:r>
              <a:rPr lang="en-GB" sz="2400" dirty="0" smtClean="0"/>
              <a:t>ancient woodland will remain free </a:t>
            </a:r>
            <a:r>
              <a:rPr lang="en-GB" sz="2400" dirty="0"/>
              <a:t>from public access as a </a:t>
            </a:r>
            <a:r>
              <a:rPr lang="en-GB" sz="2400" dirty="0" smtClean="0"/>
              <a:t>nature </a:t>
            </a:r>
            <a:r>
              <a:rPr lang="en-GB" sz="2400" dirty="0"/>
              <a:t>reserve.</a:t>
            </a:r>
            <a:endParaRPr lang="en-GB" sz="2400" dirty="0" smtClean="0"/>
          </a:p>
          <a:p>
            <a:endParaRPr lang="en-GB" sz="2000" dirty="0" smtClean="0"/>
          </a:p>
          <a:p>
            <a:r>
              <a:rPr lang="en-GB" sz="2400" dirty="0" smtClean="0"/>
              <a:t>The single land ownership enables significant landscape, habitat and access benefits to be delivered. This will moderate impacts, as required by the NPPF. </a:t>
            </a:r>
          </a:p>
        </p:txBody>
      </p:sp>
    </p:spTree>
    <p:extLst>
      <p:ext uri="{BB962C8B-B14F-4D97-AF65-F5344CB8AC3E}">
        <p14:creationId xmlns:p14="http://schemas.microsoft.com/office/powerpoint/2010/main" val="6535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350" y="47625"/>
            <a:ext cx="9839326" cy="674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03" y="0"/>
            <a:ext cx="8429498" cy="68579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3790" y="0"/>
            <a:ext cx="3204753" cy="2304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335" y="2304540"/>
            <a:ext cx="3204752" cy="2294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335" y="4645398"/>
            <a:ext cx="3231665" cy="221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040" y="78208"/>
            <a:ext cx="9596846" cy="67797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00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360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New Forest National Park Local Plan 2016 - 2036 </vt:lpstr>
      <vt:lpstr>Local Plan – Access specific matters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Forest National Park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Illsley</dc:creator>
  <cp:lastModifiedBy>David Illsley</cp:lastModifiedBy>
  <cp:revision>22</cp:revision>
  <dcterms:created xsi:type="dcterms:W3CDTF">2018-11-28T22:06:36Z</dcterms:created>
  <dcterms:modified xsi:type="dcterms:W3CDTF">2018-11-29T22:09:07Z</dcterms:modified>
</cp:coreProperties>
</file>