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11"/>
  </p:notesMasterIdLst>
  <p:sldIdLst>
    <p:sldId id="276" r:id="rId3"/>
    <p:sldId id="377" r:id="rId4"/>
    <p:sldId id="376" r:id="rId5"/>
    <p:sldId id="367" r:id="rId6"/>
    <p:sldId id="378" r:id="rId7"/>
    <p:sldId id="379" r:id="rId8"/>
    <p:sldId id="380" r:id="rId9"/>
    <p:sldId id="381"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660"/>
  </p:normalViewPr>
  <p:slideViewPr>
    <p:cSldViewPr>
      <p:cViewPr varScale="1">
        <p:scale>
          <a:sx n="83" d="100"/>
          <a:sy n="83" d="100"/>
        </p:scale>
        <p:origin x="1253"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6A9DB25-FDED-406A-863F-5DBA01A0AC07}" type="datetimeFigureOut">
              <a:rPr lang="en-GB" smtClean="0"/>
              <a:t>29/05/2018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A5B6D72-141A-42D9-8528-4860A644F22C}" type="slidenum">
              <a:rPr lang="en-GB" smtClean="0"/>
              <a:t>‹#›</a:t>
            </a:fld>
            <a:endParaRPr lang="en-GB" dirty="0"/>
          </a:p>
        </p:txBody>
      </p:sp>
    </p:spTree>
    <p:extLst>
      <p:ext uri="{BB962C8B-B14F-4D97-AF65-F5344CB8AC3E}">
        <p14:creationId xmlns:p14="http://schemas.microsoft.com/office/powerpoint/2010/main" val="4915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5B6D72-141A-42D9-8528-4860A644F22C}" type="slidenum">
              <a:rPr lang="en-GB" smtClean="0"/>
              <a:t>5</a:t>
            </a:fld>
            <a:endParaRPr lang="en-GB" dirty="0"/>
          </a:p>
        </p:txBody>
      </p:sp>
    </p:spTree>
    <p:extLst>
      <p:ext uri="{BB962C8B-B14F-4D97-AF65-F5344CB8AC3E}">
        <p14:creationId xmlns:p14="http://schemas.microsoft.com/office/powerpoint/2010/main" val="110737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90C020B8-22AC-4BD0-8C8F-E667A5D3FC82}" type="datetimeFigureOut">
              <a:rPr lang="en-GB"/>
              <a:pPr>
                <a:defRPr/>
              </a:pPr>
              <a:t>29/05/2018</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0E9C5C60-26DE-4E2D-88ED-426D3D0D7A5B}" type="slidenum">
              <a:rPr lang="en-GB"/>
              <a:pPr>
                <a:defRPr/>
              </a:pPr>
              <a:t>‹#›</a:t>
            </a:fld>
            <a:endParaRPr lang="en-GB" dirty="0"/>
          </a:p>
        </p:txBody>
      </p:sp>
    </p:spTree>
    <p:extLst>
      <p:ext uri="{BB962C8B-B14F-4D97-AF65-F5344CB8AC3E}">
        <p14:creationId xmlns:p14="http://schemas.microsoft.com/office/powerpoint/2010/main" val="8279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ED5A47A-A9B5-47C0-9133-D6A04F2A6ADF}" type="datetimeFigureOut">
              <a:rPr lang="en-GB"/>
              <a:pPr>
                <a:defRPr/>
              </a:pPr>
              <a:t>29/05/2018</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55840018-5D49-4CC9-B303-DE761EAD26D0}" type="slidenum">
              <a:rPr lang="en-GB"/>
              <a:pPr>
                <a:defRPr/>
              </a:pPr>
              <a:t>‹#›</a:t>
            </a:fld>
            <a:endParaRPr lang="en-GB" dirty="0"/>
          </a:p>
        </p:txBody>
      </p:sp>
    </p:spTree>
    <p:extLst>
      <p:ext uri="{BB962C8B-B14F-4D97-AF65-F5344CB8AC3E}">
        <p14:creationId xmlns:p14="http://schemas.microsoft.com/office/powerpoint/2010/main" val="291302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1A2E1590-7811-487F-BF00-B4ADEF260ADB}" type="datetimeFigureOut">
              <a:rPr lang="en-GB"/>
              <a:pPr>
                <a:defRPr/>
              </a:pPr>
              <a:t>29/05/2018</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8C95CA03-359B-4871-B130-A2380BEF88E0}" type="slidenum">
              <a:rPr lang="en-GB"/>
              <a:pPr>
                <a:defRPr/>
              </a:pPr>
              <a:t>‹#›</a:t>
            </a:fld>
            <a:endParaRPr lang="en-GB" dirty="0"/>
          </a:p>
        </p:txBody>
      </p:sp>
    </p:spTree>
    <p:extLst>
      <p:ext uri="{BB962C8B-B14F-4D97-AF65-F5344CB8AC3E}">
        <p14:creationId xmlns:p14="http://schemas.microsoft.com/office/powerpoint/2010/main" val="109054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1844196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136281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08896-3AF8-470A-AD32-1186F40B4CB1}"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70032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508896-3AF8-470A-AD32-1186F40B4CB1}"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1040871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508896-3AF8-470A-AD32-1186F40B4CB1}" type="datetimeFigureOut">
              <a:rPr lang="en-GB" smtClean="0"/>
              <a:t>29/05/2018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3413873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508896-3AF8-470A-AD32-1186F40B4CB1}" type="datetimeFigureOut">
              <a:rPr lang="en-GB" smtClean="0"/>
              <a:t>29/05/2018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88620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08896-3AF8-470A-AD32-1186F40B4CB1}" type="datetimeFigureOut">
              <a:rPr lang="en-GB" smtClean="0"/>
              <a:t>29/05/2018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126780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8896-3AF8-470A-AD32-1186F40B4CB1}"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44771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28AFE5E-BC64-4239-9890-CB8CCBCEAB6D}" type="datetimeFigureOut">
              <a:rPr lang="en-GB"/>
              <a:pPr>
                <a:defRPr/>
              </a:pPr>
              <a:t>29/05/2018</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3969162A-46FE-45F4-AE35-5C35D4F1EF29}" type="slidenum">
              <a:rPr lang="en-GB"/>
              <a:pPr>
                <a:defRPr/>
              </a:pPr>
              <a:t>‹#›</a:t>
            </a:fld>
            <a:endParaRPr lang="en-GB" dirty="0"/>
          </a:p>
        </p:txBody>
      </p:sp>
    </p:spTree>
    <p:extLst>
      <p:ext uri="{BB962C8B-B14F-4D97-AF65-F5344CB8AC3E}">
        <p14:creationId xmlns:p14="http://schemas.microsoft.com/office/powerpoint/2010/main" val="92302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8896-3AF8-470A-AD32-1186F40B4CB1}" type="datetimeFigureOut">
              <a:rPr lang="en-GB" smtClean="0"/>
              <a:t>29/05/2018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75020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404240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508896-3AF8-470A-AD32-1186F40B4CB1}" type="datetimeFigureOut">
              <a:rPr lang="en-GB" smtClean="0"/>
              <a:t>29/05/2018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E2C29F-7B8F-4A1A-B822-F52EE2EFD8C2}" type="slidenum">
              <a:rPr lang="en-GB" smtClean="0"/>
              <a:t>‹#›</a:t>
            </a:fld>
            <a:endParaRPr lang="en-GB"/>
          </a:p>
        </p:txBody>
      </p:sp>
    </p:spTree>
    <p:extLst>
      <p:ext uri="{BB962C8B-B14F-4D97-AF65-F5344CB8AC3E}">
        <p14:creationId xmlns:p14="http://schemas.microsoft.com/office/powerpoint/2010/main" val="207196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EBAF13ED-CD30-464D-8546-1D5386D223C6}" type="datetimeFigureOut">
              <a:rPr lang="en-GB"/>
              <a:pPr>
                <a:defRPr/>
              </a:pPr>
              <a:t>29/05/2018</a:t>
            </a:fld>
            <a:endParaRPr lang="en-GB"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B39A6478-11C9-469C-866F-D5F0A66E0678}" type="slidenum">
              <a:rPr lang="en-GB"/>
              <a:pPr>
                <a:defRPr/>
              </a:pPr>
              <a:t>‹#›</a:t>
            </a:fld>
            <a:endParaRPr lang="en-GB" dirty="0"/>
          </a:p>
        </p:txBody>
      </p:sp>
    </p:spTree>
    <p:extLst>
      <p:ext uri="{BB962C8B-B14F-4D97-AF65-F5344CB8AC3E}">
        <p14:creationId xmlns:p14="http://schemas.microsoft.com/office/powerpoint/2010/main" val="17610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65C1911A-0007-4FCD-B30A-8DCE54D5FA7F}" type="datetimeFigureOut">
              <a:rPr lang="en-GB"/>
              <a:pPr>
                <a:defRPr/>
              </a:pPr>
              <a:t>29/05/2018</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6CAEB9FF-F76C-4A08-827B-44E308742509}" type="slidenum">
              <a:rPr lang="en-GB"/>
              <a:pPr>
                <a:defRPr/>
              </a:pPr>
              <a:t>‹#›</a:t>
            </a:fld>
            <a:endParaRPr lang="en-GB" dirty="0"/>
          </a:p>
        </p:txBody>
      </p:sp>
    </p:spTree>
    <p:extLst>
      <p:ext uri="{BB962C8B-B14F-4D97-AF65-F5344CB8AC3E}">
        <p14:creationId xmlns:p14="http://schemas.microsoft.com/office/powerpoint/2010/main" val="17471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ECB51B4A-1ECC-4876-9B8B-A636E67A3605}" type="datetimeFigureOut">
              <a:rPr lang="en-GB"/>
              <a:pPr>
                <a:defRPr/>
              </a:pPr>
              <a:t>29/05/2018</a:t>
            </a:fld>
            <a:endParaRPr lang="en-GB"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8BFF3EFC-BFCA-4716-86D4-C32B360DBE24}" type="slidenum">
              <a:rPr lang="en-GB"/>
              <a:pPr>
                <a:defRPr/>
              </a:pPr>
              <a:t>‹#›</a:t>
            </a:fld>
            <a:endParaRPr lang="en-GB" dirty="0"/>
          </a:p>
        </p:txBody>
      </p:sp>
    </p:spTree>
    <p:extLst>
      <p:ext uri="{BB962C8B-B14F-4D97-AF65-F5344CB8AC3E}">
        <p14:creationId xmlns:p14="http://schemas.microsoft.com/office/powerpoint/2010/main" val="281168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2BC1038-8533-4758-9126-EEDD89548157}" type="datetimeFigureOut">
              <a:rPr lang="en-GB"/>
              <a:pPr>
                <a:defRPr/>
              </a:pPr>
              <a:t>29/05/2018</a:t>
            </a:fld>
            <a:endParaRPr lang="en-GB"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8D14790D-4798-44EC-9615-EFF422CAB12D}" type="slidenum">
              <a:rPr lang="en-GB"/>
              <a:pPr>
                <a:defRPr/>
              </a:pPr>
              <a:t>‹#›</a:t>
            </a:fld>
            <a:endParaRPr lang="en-GB" dirty="0"/>
          </a:p>
        </p:txBody>
      </p:sp>
    </p:spTree>
    <p:extLst>
      <p:ext uri="{BB962C8B-B14F-4D97-AF65-F5344CB8AC3E}">
        <p14:creationId xmlns:p14="http://schemas.microsoft.com/office/powerpoint/2010/main" val="419800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67C4BD95-7C0B-4D4E-8955-9C8CC1EE5EA3}" type="datetimeFigureOut">
              <a:rPr lang="en-GB"/>
              <a:pPr>
                <a:defRPr/>
              </a:pPr>
              <a:t>29/05/2018</a:t>
            </a:fld>
            <a:endParaRPr lang="en-GB"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7971440C-451A-4034-B88B-CCD0DA71DC4A}" type="slidenum">
              <a:rPr lang="en-GB"/>
              <a:pPr>
                <a:defRPr/>
              </a:pPr>
              <a:t>‹#›</a:t>
            </a:fld>
            <a:endParaRPr lang="en-GB" dirty="0"/>
          </a:p>
        </p:txBody>
      </p:sp>
    </p:spTree>
    <p:extLst>
      <p:ext uri="{BB962C8B-B14F-4D97-AF65-F5344CB8AC3E}">
        <p14:creationId xmlns:p14="http://schemas.microsoft.com/office/powerpoint/2010/main" val="39455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2D2D0ABC-79AA-47F3-870C-ACB36F919960}" type="datetimeFigureOut">
              <a:rPr lang="en-GB"/>
              <a:pPr>
                <a:defRPr/>
              </a:pPr>
              <a:t>29/05/2018</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BCE2F203-6527-48CF-AF85-F5DADF90A7D7}" type="slidenum">
              <a:rPr lang="en-GB"/>
              <a:pPr>
                <a:defRPr/>
              </a:pPr>
              <a:t>‹#›</a:t>
            </a:fld>
            <a:endParaRPr lang="en-GB" dirty="0"/>
          </a:p>
        </p:txBody>
      </p:sp>
    </p:spTree>
    <p:extLst>
      <p:ext uri="{BB962C8B-B14F-4D97-AF65-F5344CB8AC3E}">
        <p14:creationId xmlns:p14="http://schemas.microsoft.com/office/powerpoint/2010/main" val="111495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6CC61707-1DCC-4F10-9E3D-C271BBC2A3D0}" type="datetimeFigureOut">
              <a:rPr lang="en-GB"/>
              <a:pPr>
                <a:defRPr/>
              </a:pPr>
              <a:t>29/05/2018</a:t>
            </a:fld>
            <a:endParaRPr lang="en-GB"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7C3E07CF-3D02-4F83-A66C-729C89C96FE8}" type="slidenum">
              <a:rPr lang="en-GB"/>
              <a:pPr>
                <a:defRPr/>
              </a:pPr>
              <a:t>‹#›</a:t>
            </a:fld>
            <a:endParaRPr lang="en-GB" dirty="0"/>
          </a:p>
        </p:txBody>
      </p:sp>
    </p:spTree>
    <p:extLst>
      <p:ext uri="{BB962C8B-B14F-4D97-AF65-F5344CB8AC3E}">
        <p14:creationId xmlns:p14="http://schemas.microsoft.com/office/powerpoint/2010/main" val="138065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cs typeface="+mn-cs"/>
              </a:defRPr>
            </a:lvl1pPr>
          </a:lstStyle>
          <a:p>
            <a:pPr>
              <a:defRPr/>
            </a:pPr>
            <a:fld id="{3F9FCA2C-3FBA-4AA0-B9C1-20219EC4C74C}" type="datetimeFigureOut">
              <a:rPr lang="en-GB"/>
              <a:pPr>
                <a:defRPr/>
              </a:pPr>
              <a:t>29/05/2018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Calibri"/>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cs typeface="+mn-cs"/>
              </a:defRPr>
            </a:lvl1pPr>
          </a:lstStyle>
          <a:p>
            <a:pPr>
              <a:defRPr/>
            </a:pPr>
            <a:fld id="{802E3024-1BC2-4293-A29F-D7958051336B}" type="slidenum">
              <a:rPr lang="en-GB"/>
              <a:pPr>
                <a:defRPr/>
              </a:pPr>
              <a:t>‹#›</a:t>
            </a:fld>
            <a:endParaRPr lang="en-GB" dirty="0"/>
          </a:p>
        </p:txBody>
      </p:sp>
    </p:spTree>
    <p:extLst>
      <p:ext uri="{BB962C8B-B14F-4D97-AF65-F5344CB8AC3E}">
        <p14:creationId xmlns:p14="http://schemas.microsoft.com/office/powerpoint/2010/main" val="37163757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08896-3AF8-470A-AD32-1186F40B4CB1}" type="datetimeFigureOut">
              <a:rPr lang="en-GB" smtClean="0"/>
              <a:t>29/05/2018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2C29F-7B8F-4A1A-B822-F52EE2EFD8C2}" type="slidenum">
              <a:rPr lang="en-GB" smtClean="0"/>
              <a:t>‹#›</a:t>
            </a:fld>
            <a:endParaRPr lang="en-GB"/>
          </a:p>
        </p:txBody>
      </p:sp>
    </p:spTree>
    <p:extLst>
      <p:ext uri="{BB962C8B-B14F-4D97-AF65-F5344CB8AC3E}">
        <p14:creationId xmlns:p14="http://schemas.microsoft.com/office/powerpoint/2010/main" val="2604102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1322104"/>
            <a:ext cx="9144000" cy="5535896"/>
          </a:xfrm>
          <a:prstGeom prst="rect">
            <a:avLst/>
          </a:prstGeom>
          <a:solidFill>
            <a:srgbClr val="76933F">
              <a:alpha val="39999"/>
            </a:srgbClr>
          </a:solidFill>
          <a:ln w="9525">
            <a:noFill/>
            <a:miter lim="800000"/>
            <a:headEnd/>
            <a:tailEnd/>
          </a:ln>
        </p:spPr>
        <p:txBody>
          <a:bodyPr wrap="none" anchor="ctr"/>
          <a:lstStyle/>
          <a:p>
            <a:pPr>
              <a:defRPr/>
            </a:pPr>
            <a:endParaRPr lang="en-US" dirty="0">
              <a:solidFill>
                <a:prstClr val="black"/>
              </a:solidFill>
              <a:cs typeface="Arial" charset="0"/>
            </a:endParaRPr>
          </a:p>
        </p:txBody>
      </p:sp>
      <p:sp>
        <p:nvSpPr>
          <p:cNvPr id="4099" name="Rectangle 19"/>
          <p:cNvSpPr>
            <a:spLocks noChangeArrowheads="1"/>
          </p:cNvSpPr>
          <p:nvPr/>
        </p:nvSpPr>
        <p:spPr bwMode="auto">
          <a:xfrm flipV="1">
            <a:off x="2555875" y="0"/>
            <a:ext cx="6588125" cy="1322104"/>
          </a:xfrm>
          <a:prstGeom prst="rect">
            <a:avLst/>
          </a:prstGeom>
          <a:solidFill>
            <a:schemeClr val="bg1"/>
          </a:solidFill>
          <a:ln w="9525">
            <a:noFill/>
            <a:miter lim="800000"/>
            <a:headEnd/>
            <a:tailEnd/>
          </a:ln>
        </p:spPr>
        <p:txBody>
          <a:bodyPr wrap="none" anchor="ctr"/>
          <a:lstStyle/>
          <a:p>
            <a:pPr>
              <a:defRPr/>
            </a:pPr>
            <a:endParaRPr lang="en-US" dirty="0">
              <a:solidFill>
                <a:prstClr val="black"/>
              </a:solidFill>
              <a:cs typeface="Arial" charset="0"/>
            </a:endParaRPr>
          </a:p>
        </p:txBody>
      </p:sp>
      <p:sp>
        <p:nvSpPr>
          <p:cNvPr id="4100" name="Rectangle 2"/>
          <p:cNvSpPr>
            <a:spLocks noChangeArrowheads="1"/>
          </p:cNvSpPr>
          <p:nvPr/>
        </p:nvSpPr>
        <p:spPr bwMode="auto">
          <a:xfrm flipV="1">
            <a:off x="1763688" y="-3"/>
            <a:ext cx="7380312" cy="1322105"/>
          </a:xfrm>
          <a:prstGeom prst="rect">
            <a:avLst/>
          </a:prstGeom>
          <a:solidFill>
            <a:srgbClr val="76933F">
              <a:alpha val="79999"/>
            </a:srgbClr>
          </a:solidFill>
          <a:ln w="9525">
            <a:noFill/>
            <a:miter lim="800000"/>
            <a:headEnd/>
            <a:tailEnd/>
          </a:ln>
        </p:spPr>
        <p:txBody>
          <a:bodyPr wrap="none" anchor="ctr"/>
          <a:lstStyle/>
          <a:p>
            <a:pPr>
              <a:defRPr/>
            </a:pPr>
            <a:endParaRPr lang="en-US" dirty="0">
              <a:solidFill>
                <a:prstClr val="black"/>
              </a:solidFill>
              <a:cs typeface="Arial" charset="0"/>
            </a:endParaRPr>
          </a:p>
        </p:txBody>
      </p:sp>
      <p:sp>
        <p:nvSpPr>
          <p:cNvPr id="4102" name="Text Box 5"/>
          <p:cNvSpPr txBox="1">
            <a:spLocks noChangeArrowheads="1"/>
          </p:cNvSpPr>
          <p:nvPr/>
        </p:nvSpPr>
        <p:spPr bwMode="auto">
          <a:xfrm>
            <a:off x="1763688" y="-23324"/>
            <a:ext cx="7452499" cy="1384995"/>
          </a:xfrm>
          <a:prstGeom prst="rect">
            <a:avLst/>
          </a:prstGeom>
          <a:noFill/>
          <a:ln w="9525">
            <a:noFill/>
            <a:miter lim="800000"/>
            <a:headEnd/>
            <a:tailEnd/>
          </a:ln>
        </p:spPr>
        <p:txBody>
          <a:bodyPr wrap="square">
            <a:spAutoFit/>
          </a:bodyPr>
          <a:lstStyle/>
          <a:p>
            <a:pPr algn="ctr">
              <a:defRPr/>
            </a:pPr>
            <a:r>
              <a:rPr lang="en-GB" sz="3200" b="1" dirty="0">
                <a:solidFill>
                  <a:prstClr val="white"/>
                </a:solidFill>
                <a:cs typeface="Arial" charset="0"/>
              </a:rPr>
              <a:t>New research into visits to the New Forest</a:t>
            </a:r>
          </a:p>
          <a:p>
            <a:pPr algn="ctr">
              <a:defRPr/>
            </a:pPr>
            <a:r>
              <a:rPr lang="en-GB" sz="3200" b="1" dirty="0" smtClean="0">
                <a:solidFill>
                  <a:prstClr val="white"/>
                </a:solidFill>
                <a:cs typeface="Arial" charset="0"/>
              </a:rPr>
              <a:t>New Forest Access Forum                                   </a:t>
            </a:r>
            <a:r>
              <a:rPr lang="en-GB" sz="2000" b="1" dirty="0" smtClean="0">
                <a:solidFill>
                  <a:prstClr val="white"/>
                </a:solidFill>
                <a:cs typeface="Arial" charset="0"/>
              </a:rPr>
              <a:t>11 June 2018   </a:t>
            </a:r>
            <a:endParaRPr lang="en-GB" sz="3200" b="1" dirty="0">
              <a:solidFill>
                <a:prstClr val="white"/>
              </a:solidFill>
              <a:cs typeface="Arial" charset="0"/>
            </a:endParaRPr>
          </a:p>
        </p:txBody>
      </p:sp>
      <p:pic>
        <p:nvPicPr>
          <p:cNvPr id="60423" name="Picture 2" descr="K:\Strategy and Planning\Policy and Plans\Staff\David.Illsley\Sensitive\Photos, Maps &amp; Image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42" y="159559"/>
            <a:ext cx="999193" cy="96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543806" y="1364776"/>
            <a:ext cx="5916626" cy="5435208"/>
          </a:xfrm>
          <a:prstGeom prst="rect">
            <a:avLst/>
          </a:prstGeom>
        </p:spPr>
      </p:pic>
      <p:sp>
        <p:nvSpPr>
          <p:cNvPr id="4" name="TextBox 3"/>
          <p:cNvSpPr txBox="1"/>
          <p:nvPr/>
        </p:nvSpPr>
        <p:spPr>
          <a:xfrm>
            <a:off x="118307" y="1524333"/>
            <a:ext cx="2353312" cy="5016758"/>
          </a:xfrm>
          <a:prstGeom prst="rect">
            <a:avLst/>
          </a:prstGeom>
          <a:noFill/>
        </p:spPr>
        <p:txBody>
          <a:bodyPr wrap="square" rtlCol="0">
            <a:spAutoFit/>
          </a:bodyPr>
          <a:lstStyle/>
          <a:p>
            <a:r>
              <a:rPr lang="en-GB" sz="2000" dirty="0" smtClean="0"/>
              <a:t>The research is driven by the scale of planned housing development around the New Forest and the wealth of internationally protected habitats within the Park. </a:t>
            </a:r>
          </a:p>
          <a:p>
            <a:endParaRPr lang="en-GB" sz="2000" dirty="0" smtClean="0"/>
          </a:p>
          <a:p>
            <a:r>
              <a:rPr lang="en-GB" sz="2000" dirty="0" smtClean="0"/>
              <a:t>Circa 60% of the National Park is designated as being of international importance for nature conservation.</a:t>
            </a:r>
            <a:r>
              <a:rPr lang="en-GB" dirty="0" smtClean="0"/>
              <a:t> </a:t>
            </a:r>
            <a:endParaRPr lang="en-GB" dirty="0"/>
          </a:p>
        </p:txBody>
      </p:sp>
    </p:spTree>
    <p:extLst>
      <p:ext uri="{BB962C8B-B14F-4D97-AF65-F5344CB8AC3E}">
        <p14:creationId xmlns:p14="http://schemas.microsoft.com/office/powerpoint/2010/main" val="25299642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743" t="24099" r="15786" b="9861"/>
          <a:stretch/>
        </p:blipFill>
        <p:spPr bwMode="auto">
          <a:xfrm>
            <a:off x="179512" y="131327"/>
            <a:ext cx="8750179" cy="66304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6246186" y="1844824"/>
            <a:ext cx="1080120" cy="923330"/>
          </a:xfrm>
          <a:prstGeom prst="rect">
            <a:avLst/>
          </a:prstGeom>
          <a:solidFill>
            <a:schemeClr val="bg1"/>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SCC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19,500 dwellings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123728" y="131327"/>
            <a:ext cx="1080120" cy="923330"/>
          </a:xfrm>
          <a:prstGeom prst="rect">
            <a:avLst/>
          </a:prstGeom>
          <a:solidFill>
            <a:schemeClr val="bg1"/>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WC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6,700 dwellings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4427984" y="332656"/>
            <a:ext cx="1296144" cy="923330"/>
          </a:xfrm>
          <a:prstGeom prst="rect">
            <a:avLst/>
          </a:prstGeom>
          <a:solidFill>
            <a:schemeClr val="bg1"/>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TVBC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3,500 dwellings*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755576" y="4653136"/>
            <a:ext cx="1080120" cy="923330"/>
          </a:xfrm>
          <a:prstGeom prst="rect">
            <a:avLst/>
          </a:prstGeom>
          <a:solidFill>
            <a:schemeClr val="bg1"/>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C&amp;EDDC8,500 dwellings </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6768244" y="3573016"/>
            <a:ext cx="1116124" cy="923330"/>
          </a:xfrm>
          <a:prstGeom prst="rect">
            <a:avLst/>
          </a:prstGeom>
          <a:solidFill>
            <a:schemeClr val="bg1"/>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NFDC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10,000 dwellings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208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0"/>
            <a:ext cx="9144000" cy="6858000"/>
          </a:xfrm>
          <a:prstGeom prst="rect">
            <a:avLst/>
          </a:prstGeom>
          <a:solidFill>
            <a:srgbClr val="76933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3" name="Picture 2"/>
          <p:cNvPicPr>
            <a:picLocks noChangeAspect="1"/>
          </p:cNvPicPr>
          <p:nvPr/>
        </p:nvPicPr>
        <p:blipFill>
          <a:blip r:embed="rId2"/>
          <a:stretch>
            <a:fillRect/>
          </a:stretch>
        </p:blipFill>
        <p:spPr>
          <a:xfrm>
            <a:off x="-9541" y="116632"/>
            <a:ext cx="9163082" cy="6273328"/>
          </a:xfrm>
          <a:prstGeom prst="rect">
            <a:avLst/>
          </a:prstGeom>
        </p:spPr>
      </p:pic>
    </p:spTree>
    <p:extLst>
      <p:ext uri="{BB962C8B-B14F-4D97-AF65-F5344CB8AC3E}">
        <p14:creationId xmlns:p14="http://schemas.microsoft.com/office/powerpoint/2010/main" val="24445285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1484313"/>
            <a:ext cx="9144000" cy="5373687"/>
          </a:xfrm>
          <a:prstGeom prst="rect">
            <a:avLst/>
          </a:prstGeom>
          <a:solidFill>
            <a:srgbClr val="76933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099" name="Rectangle 19"/>
          <p:cNvSpPr>
            <a:spLocks noChangeArrowheads="1"/>
          </p:cNvSpPr>
          <p:nvPr/>
        </p:nvSpPr>
        <p:spPr bwMode="auto">
          <a:xfrm flipV="1">
            <a:off x="2555875" y="0"/>
            <a:ext cx="6588125" cy="1484313"/>
          </a:xfrm>
          <a:prstGeom prst="rect">
            <a:avLst/>
          </a:prstGeom>
          <a:solidFill>
            <a:schemeClr val="bg1"/>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0" name="Rectangle 2"/>
          <p:cNvSpPr>
            <a:spLocks noChangeArrowheads="1"/>
          </p:cNvSpPr>
          <p:nvPr/>
        </p:nvSpPr>
        <p:spPr bwMode="auto">
          <a:xfrm flipV="1">
            <a:off x="2266950" y="0"/>
            <a:ext cx="6877050" cy="1484313"/>
          </a:xfrm>
          <a:prstGeom prst="rect">
            <a:avLst/>
          </a:prstGeom>
          <a:solidFill>
            <a:srgbClr val="76933F">
              <a:alpha val="7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2" name="Text Box 5"/>
          <p:cNvSpPr txBox="1">
            <a:spLocks noChangeArrowheads="1"/>
          </p:cNvSpPr>
          <p:nvPr/>
        </p:nvSpPr>
        <p:spPr bwMode="auto">
          <a:xfrm>
            <a:off x="2291070" y="244605"/>
            <a:ext cx="6804025" cy="107721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a:ea typeface="+mn-ea"/>
                <a:cs typeface="Arial" charset="0"/>
              </a:rPr>
              <a:t>Summary of existing approach to </a:t>
            </a:r>
            <a:r>
              <a:rPr kumimoji="0" lang="en-GB" sz="3200" b="1" i="0" u="none" strike="noStrike" kern="1200" cap="none" spc="0" normalizeH="0" baseline="0" noProof="0" dirty="0" err="1" smtClean="0">
                <a:ln>
                  <a:noFill/>
                </a:ln>
                <a:solidFill>
                  <a:prstClr val="white"/>
                </a:solidFill>
                <a:effectLst/>
                <a:uLnTx/>
                <a:uFillTx/>
                <a:latin typeface="Calibri"/>
                <a:ea typeface="+mn-ea"/>
                <a:cs typeface="Arial" charset="0"/>
              </a:rPr>
              <a:t>habita</a:t>
            </a:r>
            <a:r>
              <a:rPr lang="en-GB" sz="3200" b="1" dirty="0" smtClean="0">
                <a:solidFill>
                  <a:prstClr val="white"/>
                </a:solidFill>
                <a:latin typeface="Calibri"/>
                <a:cs typeface="Arial" charset="0"/>
              </a:rPr>
              <a:t>t mitigation measures </a:t>
            </a:r>
            <a:endParaRPr kumimoji="0" lang="en-GB"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103" name="TextBox 10"/>
          <p:cNvSpPr txBox="1">
            <a:spLocks noChangeArrowheads="1"/>
          </p:cNvSpPr>
          <p:nvPr/>
        </p:nvSpPr>
        <p:spPr bwMode="auto">
          <a:xfrm>
            <a:off x="0" y="1700213"/>
            <a:ext cx="2339975"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 </a:t>
            </a:r>
          </a:p>
        </p:txBody>
      </p:sp>
      <p:pic>
        <p:nvPicPr>
          <p:cNvPr id="60423" name="Picture 2" descr="K:\Strategy and Planning\Policy and Plans\Staff\David.Illsley\Sensitive\Photos, Maps &amp; Image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06" y="236438"/>
            <a:ext cx="12239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9512" y="1646803"/>
            <a:ext cx="8784976" cy="5524589"/>
          </a:xfrm>
          <a:prstGeom prst="rect">
            <a:avLst/>
          </a:prstGeom>
          <a:noFill/>
        </p:spPr>
        <p:txBody>
          <a:bodyPr wrap="square">
            <a:spAutoFit/>
          </a:bodyPr>
          <a:lstStyle/>
          <a:p>
            <a:pPr lvl="0">
              <a:defRPr/>
            </a:pPr>
            <a:r>
              <a:rPr lang="en-GB" sz="2400" dirty="0" smtClean="0">
                <a:solidFill>
                  <a:prstClr val="black"/>
                </a:solidFill>
                <a:cs typeface="Arial" charset="0"/>
              </a:rPr>
              <a:t>A range of approaches are taken by planning authorities around the New Forest, with variations in both the level of financial contribution and the distance from the New Forest within which it is sought.  </a:t>
            </a:r>
          </a:p>
          <a:p>
            <a:pPr lvl="0">
              <a:defRPr/>
            </a:pPr>
            <a:endParaRPr lang="en-GB" sz="1600" dirty="0">
              <a:solidFill>
                <a:prstClr val="black"/>
              </a:solidFill>
              <a:cs typeface="Arial" charset="0"/>
            </a:endParaRPr>
          </a:p>
          <a:p>
            <a:pPr marL="342900" lvl="0" indent="-342900">
              <a:spcBef>
                <a:spcPts val="600"/>
              </a:spcBef>
              <a:buFont typeface="Wingdings" panose="05000000000000000000" pitchFamily="2" charset="2"/>
              <a:buChar char="§"/>
              <a:defRPr/>
            </a:pPr>
            <a:r>
              <a:rPr lang="en-GB" sz="2400" b="1" dirty="0" smtClean="0">
                <a:solidFill>
                  <a:prstClr val="black"/>
                </a:solidFill>
                <a:cs typeface="Arial" charset="0"/>
              </a:rPr>
              <a:t>NFNPA</a:t>
            </a:r>
            <a:r>
              <a:rPr lang="en-GB" sz="2400" dirty="0" smtClean="0">
                <a:solidFill>
                  <a:prstClr val="black"/>
                </a:solidFill>
                <a:cs typeface="Arial" charset="0"/>
              </a:rPr>
              <a:t> </a:t>
            </a:r>
            <a:r>
              <a:rPr lang="en-GB" sz="2400" dirty="0">
                <a:solidFill>
                  <a:prstClr val="black"/>
                </a:solidFill>
                <a:cs typeface="Arial" charset="0"/>
              </a:rPr>
              <a:t>– contributions sought since 2012 </a:t>
            </a:r>
          </a:p>
          <a:p>
            <a:pPr marL="342900" lvl="0" indent="-342900">
              <a:spcBef>
                <a:spcPts val="600"/>
              </a:spcBef>
              <a:buFont typeface="Wingdings" panose="05000000000000000000" pitchFamily="2" charset="2"/>
              <a:buChar char="§"/>
              <a:defRPr/>
            </a:pPr>
            <a:r>
              <a:rPr lang="en-GB" sz="2400" b="1" dirty="0">
                <a:solidFill>
                  <a:prstClr val="black"/>
                </a:solidFill>
                <a:cs typeface="Arial" charset="0"/>
              </a:rPr>
              <a:t>NFDC</a:t>
            </a:r>
            <a:r>
              <a:rPr lang="en-GB" sz="2400" dirty="0">
                <a:solidFill>
                  <a:prstClr val="black"/>
                </a:solidFill>
                <a:cs typeface="Arial" charset="0"/>
              </a:rPr>
              <a:t> – contributions sought since </a:t>
            </a:r>
            <a:r>
              <a:rPr lang="en-GB" sz="2400" dirty="0" smtClean="0">
                <a:solidFill>
                  <a:prstClr val="black"/>
                </a:solidFill>
                <a:cs typeface="Arial" charset="0"/>
              </a:rPr>
              <a:t>2014 from </a:t>
            </a:r>
            <a:r>
              <a:rPr lang="en-GB" sz="2400" dirty="0">
                <a:solidFill>
                  <a:prstClr val="black"/>
                </a:solidFill>
                <a:cs typeface="Arial" charset="0"/>
              </a:rPr>
              <a:t>all </a:t>
            </a:r>
            <a:r>
              <a:rPr lang="en-GB" sz="2400" dirty="0" smtClean="0">
                <a:solidFill>
                  <a:prstClr val="black"/>
                </a:solidFill>
                <a:cs typeface="Arial" charset="0"/>
              </a:rPr>
              <a:t>development</a:t>
            </a:r>
            <a:endParaRPr lang="en-GB" sz="2400" dirty="0">
              <a:solidFill>
                <a:prstClr val="black"/>
              </a:solidFill>
              <a:cs typeface="Arial" charset="0"/>
            </a:endParaRPr>
          </a:p>
          <a:p>
            <a:pPr marL="342900" lvl="0" indent="-342900">
              <a:spcBef>
                <a:spcPts val="600"/>
              </a:spcBef>
              <a:buFont typeface="Wingdings" panose="05000000000000000000" pitchFamily="2" charset="2"/>
              <a:buChar char="§"/>
              <a:defRPr/>
            </a:pPr>
            <a:r>
              <a:rPr lang="en-GB" sz="2400" b="1" dirty="0">
                <a:solidFill>
                  <a:prstClr val="black"/>
                </a:solidFill>
                <a:cs typeface="Arial" charset="0"/>
              </a:rPr>
              <a:t>TVBC</a:t>
            </a:r>
            <a:r>
              <a:rPr lang="en-GB" sz="2400" dirty="0">
                <a:solidFill>
                  <a:prstClr val="black"/>
                </a:solidFill>
                <a:cs typeface="Arial" charset="0"/>
              </a:rPr>
              <a:t> – contributions sought since </a:t>
            </a:r>
            <a:r>
              <a:rPr lang="en-GB" sz="2400" dirty="0" smtClean="0">
                <a:solidFill>
                  <a:prstClr val="black"/>
                </a:solidFill>
                <a:cs typeface="Arial" charset="0"/>
              </a:rPr>
              <a:t>2014 </a:t>
            </a:r>
            <a:r>
              <a:rPr lang="en-GB" sz="2400" dirty="0">
                <a:solidFill>
                  <a:prstClr val="black"/>
                </a:solidFill>
                <a:cs typeface="Arial" charset="0"/>
              </a:rPr>
              <a:t>from development within </a:t>
            </a:r>
            <a:r>
              <a:rPr lang="en-GB" sz="2400" dirty="0" smtClean="0">
                <a:solidFill>
                  <a:prstClr val="black"/>
                </a:solidFill>
                <a:cs typeface="Arial" charset="0"/>
              </a:rPr>
              <a:t>13.5km of the New Forest SPA  </a:t>
            </a:r>
            <a:endParaRPr lang="en-GB" sz="2400" dirty="0">
              <a:solidFill>
                <a:prstClr val="black"/>
              </a:solidFill>
              <a:cs typeface="Arial" charset="0"/>
            </a:endParaRPr>
          </a:p>
          <a:p>
            <a:pPr marL="342900" lvl="0" indent="-342900">
              <a:spcBef>
                <a:spcPts val="600"/>
              </a:spcBef>
              <a:buFont typeface="Wingdings" panose="05000000000000000000" pitchFamily="2" charset="2"/>
              <a:buChar char="§"/>
              <a:defRPr/>
            </a:pPr>
            <a:r>
              <a:rPr lang="en-GB" sz="2400" b="1" dirty="0">
                <a:solidFill>
                  <a:prstClr val="black"/>
                </a:solidFill>
                <a:cs typeface="Arial" charset="0"/>
              </a:rPr>
              <a:t>Wiltshire</a:t>
            </a:r>
            <a:r>
              <a:rPr lang="en-GB" sz="2400" dirty="0">
                <a:solidFill>
                  <a:prstClr val="black"/>
                </a:solidFill>
                <a:cs typeface="Arial" charset="0"/>
              </a:rPr>
              <a:t> </a:t>
            </a:r>
            <a:r>
              <a:rPr lang="en-GB" sz="2400" b="1" dirty="0">
                <a:solidFill>
                  <a:prstClr val="black"/>
                </a:solidFill>
                <a:cs typeface="Arial" charset="0"/>
              </a:rPr>
              <a:t>Council</a:t>
            </a:r>
            <a:r>
              <a:rPr lang="en-GB" sz="2400" dirty="0">
                <a:solidFill>
                  <a:prstClr val="black"/>
                </a:solidFill>
                <a:cs typeface="Arial" charset="0"/>
              </a:rPr>
              <a:t> – commitment to prepare a mitigation strategy in the adopted </a:t>
            </a:r>
            <a:r>
              <a:rPr lang="en-GB" sz="2400" dirty="0" smtClean="0">
                <a:solidFill>
                  <a:prstClr val="black"/>
                </a:solidFill>
                <a:cs typeface="Arial" charset="0"/>
              </a:rPr>
              <a:t>Core </a:t>
            </a:r>
            <a:r>
              <a:rPr lang="en-GB" sz="2400" dirty="0">
                <a:solidFill>
                  <a:prstClr val="black"/>
                </a:solidFill>
                <a:cs typeface="Arial" charset="0"/>
              </a:rPr>
              <a:t>Strategy, but not yet in place </a:t>
            </a:r>
          </a:p>
          <a:p>
            <a:pPr marL="342900" lvl="0" indent="-342900">
              <a:spcBef>
                <a:spcPts val="600"/>
              </a:spcBef>
              <a:buFont typeface="Wingdings" panose="05000000000000000000" pitchFamily="2" charset="2"/>
              <a:buChar char="§"/>
              <a:defRPr/>
            </a:pPr>
            <a:r>
              <a:rPr lang="en-GB" sz="2400" b="1" dirty="0">
                <a:solidFill>
                  <a:prstClr val="black"/>
                </a:solidFill>
                <a:cs typeface="Arial" charset="0"/>
              </a:rPr>
              <a:t>Southampton City Council and Eastleigh Borough Council </a:t>
            </a:r>
            <a:r>
              <a:rPr lang="en-GB" sz="2400" dirty="0">
                <a:solidFill>
                  <a:prstClr val="black"/>
                </a:solidFill>
                <a:cs typeface="Arial" charset="0"/>
              </a:rPr>
              <a:t>– </a:t>
            </a:r>
            <a:r>
              <a:rPr lang="en-GB" sz="2400" dirty="0" smtClean="0">
                <a:solidFill>
                  <a:prstClr val="black"/>
                </a:solidFill>
                <a:cs typeface="Arial" charset="0"/>
              </a:rPr>
              <a:t>Draft Local Plan HRAs </a:t>
            </a:r>
            <a:r>
              <a:rPr lang="en-GB" sz="2400" dirty="0">
                <a:solidFill>
                  <a:prstClr val="black"/>
                </a:solidFill>
                <a:cs typeface="Arial" charset="0"/>
              </a:rPr>
              <a:t>recognise potential </a:t>
            </a:r>
            <a:r>
              <a:rPr lang="en-GB" sz="2400" dirty="0" smtClean="0">
                <a:solidFill>
                  <a:prstClr val="black"/>
                </a:solidFill>
                <a:cs typeface="Arial" charset="0"/>
              </a:rPr>
              <a:t>impacts on the New Forest, </a:t>
            </a:r>
            <a:r>
              <a:rPr lang="en-GB" sz="2400" dirty="0">
                <a:solidFill>
                  <a:prstClr val="black"/>
                </a:solidFill>
                <a:cs typeface="Arial" charset="0"/>
              </a:rPr>
              <a:t>but to date no mitigation measures in place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5691428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1484313"/>
            <a:ext cx="9144000" cy="5373687"/>
          </a:xfrm>
          <a:prstGeom prst="rect">
            <a:avLst/>
          </a:prstGeom>
          <a:solidFill>
            <a:srgbClr val="76933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099" name="Rectangle 19"/>
          <p:cNvSpPr>
            <a:spLocks noChangeArrowheads="1"/>
          </p:cNvSpPr>
          <p:nvPr/>
        </p:nvSpPr>
        <p:spPr bwMode="auto">
          <a:xfrm flipV="1">
            <a:off x="2555875" y="0"/>
            <a:ext cx="6588125" cy="1484313"/>
          </a:xfrm>
          <a:prstGeom prst="rect">
            <a:avLst/>
          </a:prstGeom>
          <a:solidFill>
            <a:schemeClr val="bg1"/>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0" name="Rectangle 2"/>
          <p:cNvSpPr>
            <a:spLocks noChangeArrowheads="1"/>
          </p:cNvSpPr>
          <p:nvPr/>
        </p:nvSpPr>
        <p:spPr bwMode="auto">
          <a:xfrm flipV="1">
            <a:off x="2266950" y="0"/>
            <a:ext cx="6877050" cy="1484313"/>
          </a:xfrm>
          <a:prstGeom prst="rect">
            <a:avLst/>
          </a:prstGeom>
          <a:solidFill>
            <a:srgbClr val="76933F">
              <a:alpha val="7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2" name="Text Box 5"/>
          <p:cNvSpPr txBox="1">
            <a:spLocks noChangeArrowheads="1"/>
          </p:cNvSpPr>
          <p:nvPr/>
        </p:nvSpPr>
        <p:spPr bwMode="auto">
          <a:xfrm>
            <a:off x="2291070" y="244605"/>
            <a:ext cx="6804025" cy="107721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a:ea typeface="+mn-ea"/>
                <a:cs typeface="Arial" charset="0"/>
              </a:rPr>
              <a:t>Overview of bid to MHCLG</a:t>
            </a:r>
            <a:r>
              <a:rPr kumimoji="0" lang="en-GB" sz="3200" b="1" i="0" u="none" strike="noStrike" kern="1200" cap="none" spc="0" normalizeH="0" noProof="0" dirty="0" smtClean="0">
                <a:ln>
                  <a:noFill/>
                </a:ln>
                <a:solidFill>
                  <a:prstClr val="white"/>
                </a:solidFill>
                <a:effectLst/>
                <a:uLnTx/>
                <a:uFillTx/>
                <a:latin typeface="Calibri"/>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noProof="0" dirty="0" smtClean="0">
                <a:ln>
                  <a:noFill/>
                </a:ln>
                <a:solidFill>
                  <a:prstClr val="white"/>
                </a:solidFill>
                <a:effectLst/>
                <a:uLnTx/>
                <a:uFillTx/>
                <a:latin typeface="Calibri"/>
                <a:ea typeface="+mn-ea"/>
                <a:cs typeface="Arial" charset="0"/>
              </a:rPr>
              <a:t>January 2018 </a:t>
            </a:r>
            <a:r>
              <a:rPr kumimoji="0" lang="en-GB" sz="3200" b="1" i="0" u="none" strike="noStrike" kern="1200" cap="none" spc="0" normalizeH="0" baseline="0" noProof="0" dirty="0" smtClean="0">
                <a:ln>
                  <a:noFill/>
                </a:ln>
                <a:solidFill>
                  <a:prstClr val="white"/>
                </a:solidFill>
                <a:effectLst/>
                <a:uLnTx/>
                <a:uFillTx/>
                <a:latin typeface="Calibri"/>
                <a:ea typeface="+mn-ea"/>
                <a:cs typeface="Arial" charset="0"/>
              </a:rPr>
              <a:t> </a:t>
            </a:r>
            <a:endParaRPr kumimoji="0" lang="en-GB"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103" name="TextBox 10"/>
          <p:cNvSpPr txBox="1">
            <a:spLocks noChangeArrowheads="1"/>
          </p:cNvSpPr>
          <p:nvPr/>
        </p:nvSpPr>
        <p:spPr bwMode="auto">
          <a:xfrm>
            <a:off x="0" y="1700213"/>
            <a:ext cx="2339975"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 </a:t>
            </a:r>
          </a:p>
        </p:txBody>
      </p:sp>
      <p:pic>
        <p:nvPicPr>
          <p:cNvPr id="60423" name="Picture 2" descr="K:\Strategy and Planning\Policy and Plans\Staff\David.Illsley\Sensitive\Photos, Maps &amp; Images\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6" y="236438"/>
            <a:ext cx="12239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7504" y="1555851"/>
            <a:ext cx="8928992" cy="5355312"/>
          </a:xfrm>
          <a:prstGeom prst="rect">
            <a:avLst/>
          </a:prstGeom>
          <a:noFill/>
        </p:spPr>
        <p:txBody>
          <a:bodyPr wrap="square">
            <a:spAutoFit/>
          </a:bodyPr>
          <a:lstStyle/>
          <a:p>
            <a:pPr marL="342900" lvl="0" indent="-342900">
              <a:spcBef>
                <a:spcPts val="1200"/>
              </a:spcBef>
              <a:buFont typeface="Wingdings" panose="05000000000000000000" pitchFamily="2" charset="2"/>
              <a:buChar char="§"/>
              <a:defRPr/>
            </a:pPr>
            <a:r>
              <a:rPr lang="en-GB" sz="2400" dirty="0" smtClean="0">
                <a:solidFill>
                  <a:prstClr val="black"/>
                </a:solidFill>
                <a:cs typeface="Arial" charset="0"/>
              </a:rPr>
              <a:t>Bid submitted to the Government’s ‘</a:t>
            </a:r>
            <a:r>
              <a:rPr lang="en-GB" sz="2400" i="1" dirty="0" smtClean="0">
                <a:solidFill>
                  <a:prstClr val="black"/>
                </a:solidFill>
                <a:cs typeface="Arial" charset="0"/>
              </a:rPr>
              <a:t>Joint Working Fund</a:t>
            </a:r>
            <a:r>
              <a:rPr lang="en-GB" sz="2400" dirty="0" smtClean="0">
                <a:solidFill>
                  <a:prstClr val="black"/>
                </a:solidFill>
                <a:cs typeface="Arial" charset="0"/>
              </a:rPr>
              <a:t>’ in January 2018. </a:t>
            </a:r>
            <a:endParaRPr lang="en-GB" sz="2400" dirty="0">
              <a:solidFill>
                <a:prstClr val="black"/>
              </a:solidFill>
              <a:cs typeface="Arial" charset="0"/>
            </a:endParaRPr>
          </a:p>
          <a:p>
            <a:pPr marL="342900" lvl="0" indent="-342900">
              <a:spcBef>
                <a:spcPts val="1200"/>
              </a:spcBef>
              <a:buFont typeface="Wingdings" panose="05000000000000000000" pitchFamily="2" charset="2"/>
              <a:buChar char="§"/>
              <a:defRPr/>
            </a:pPr>
            <a:r>
              <a:rPr lang="en-GB" sz="2400" dirty="0">
                <a:solidFill>
                  <a:prstClr val="black"/>
                </a:solidFill>
                <a:cs typeface="Arial" charset="0"/>
              </a:rPr>
              <a:t>S</a:t>
            </a:r>
            <a:r>
              <a:rPr lang="en-GB" sz="2400" dirty="0" smtClean="0">
                <a:solidFill>
                  <a:prstClr val="black"/>
                </a:solidFill>
                <a:cs typeface="Arial" charset="0"/>
              </a:rPr>
              <a:t>ubmitted jointly by 6 planning authorities and Natural England. </a:t>
            </a:r>
          </a:p>
          <a:p>
            <a:pPr marL="342900" lvl="0" indent="-342900">
              <a:spcBef>
                <a:spcPts val="1200"/>
              </a:spcBef>
              <a:buFont typeface="Wingdings" panose="05000000000000000000" pitchFamily="2" charset="2"/>
              <a:buChar char="§"/>
              <a:defRPr/>
            </a:pPr>
            <a:r>
              <a:rPr lang="en-GB" sz="2400" dirty="0">
                <a:solidFill>
                  <a:prstClr val="black"/>
                </a:solidFill>
                <a:cs typeface="Arial" charset="0"/>
              </a:rPr>
              <a:t>The </a:t>
            </a:r>
            <a:r>
              <a:rPr lang="en-GB" sz="2400" dirty="0" smtClean="0">
                <a:solidFill>
                  <a:prstClr val="black"/>
                </a:solidFill>
                <a:cs typeface="Arial" charset="0"/>
              </a:rPr>
              <a:t>aim </a:t>
            </a:r>
            <a:r>
              <a:rPr lang="en-GB" sz="2400" dirty="0">
                <a:solidFill>
                  <a:prstClr val="black"/>
                </a:solidFill>
                <a:cs typeface="Arial" charset="0"/>
              </a:rPr>
              <a:t>is to </a:t>
            </a:r>
            <a:r>
              <a:rPr lang="en-GB" sz="2400" dirty="0" smtClean="0">
                <a:solidFill>
                  <a:prstClr val="black"/>
                </a:solidFill>
                <a:cs typeface="Arial" charset="0"/>
              </a:rPr>
              <a:t>develop a co-ordinated, </a:t>
            </a:r>
            <a:r>
              <a:rPr lang="en-GB" sz="2400" dirty="0">
                <a:solidFill>
                  <a:prstClr val="black"/>
                </a:solidFill>
                <a:cs typeface="Arial" charset="0"/>
              </a:rPr>
              <a:t>cross boundary approach to ensuring </a:t>
            </a:r>
            <a:r>
              <a:rPr lang="en-GB" sz="2400" dirty="0" smtClean="0">
                <a:solidFill>
                  <a:prstClr val="black"/>
                </a:solidFill>
                <a:cs typeface="Arial" charset="0"/>
              </a:rPr>
              <a:t>the impacts of development are </a:t>
            </a:r>
            <a:r>
              <a:rPr lang="en-GB" sz="2400" dirty="0">
                <a:solidFill>
                  <a:prstClr val="black"/>
                </a:solidFill>
                <a:cs typeface="Arial" charset="0"/>
              </a:rPr>
              <a:t>appropriately </a:t>
            </a:r>
            <a:r>
              <a:rPr lang="en-GB" sz="2400" dirty="0" smtClean="0">
                <a:solidFill>
                  <a:prstClr val="black"/>
                </a:solidFill>
                <a:cs typeface="Arial" charset="0"/>
              </a:rPr>
              <a:t>mitigated.</a:t>
            </a:r>
          </a:p>
          <a:p>
            <a:pPr marL="342900" lvl="0" indent="-342900">
              <a:spcBef>
                <a:spcPts val="1200"/>
              </a:spcBef>
              <a:buFont typeface="Wingdings" panose="05000000000000000000" pitchFamily="2" charset="2"/>
              <a:buChar char="§"/>
              <a:defRPr/>
            </a:pPr>
            <a:r>
              <a:rPr lang="en-GB" sz="2400" dirty="0" smtClean="0">
                <a:solidFill>
                  <a:prstClr val="black"/>
                </a:solidFill>
                <a:cs typeface="Arial" charset="0"/>
              </a:rPr>
              <a:t>The </a:t>
            </a:r>
            <a:r>
              <a:rPr lang="en-GB" sz="2400" dirty="0">
                <a:solidFill>
                  <a:prstClr val="black"/>
                </a:solidFill>
                <a:cs typeface="Arial" charset="0"/>
              </a:rPr>
              <a:t>funding will help to deliver the </a:t>
            </a:r>
            <a:r>
              <a:rPr lang="en-GB" sz="2400" i="1" dirty="0">
                <a:solidFill>
                  <a:prstClr val="black"/>
                </a:solidFill>
                <a:cs typeface="Arial" charset="0"/>
              </a:rPr>
              <a:t>New Forest National </a:t>
            </a:r>
            <a:r>
              <a:rPr lang="en-GB" sz="2400" i="1" dirty="0" smtClean="0">
                <a:solidFill>
                  <a:prstClr val="black"/>
                </a:solidFill>
                <a:cs typeface="Arial" charset="0"/>
              </a:rPr>
              <a:t>Park Partnership </a:t>
            </a:r>
            <a:r>
              <a:rPr lang="en-GB" sz="2400" i="1" dirty="0">
                <a:solidFill>
                  <a:prstClr val="black"/>
                </a:solidFill>
                <a:cs typeface="Arial" charset="0"/>
              </a:rPr>
              <a:t>Plan 2015 – 2020</a:t>
            </a:r>
            <a:r>
              <a:rPr lang="en-GB" sz="2400" dirty="0">
                <a:solidFill>
                  <a:prstClr val="black"/>
                </a:solidFill>
                <a:cs typeface="Arial" charset="0"/>
              </a:rPr>
              <a:t> action </a:t>
            </a:r>
            <a:r>
              <a:rPr lang="en-GB" sz="2400" dirty="0" smtClean="0">
                <a:solidFill>
                  <a:prstClr val="black"/>
                </a:solidFill>
                <a:cs typeface="Arial" charset="0"/>
              </a:rPr>
              <a:t>to:                                      “</a:t>
            </a:r>
            <a:r>
              <a:rPr lang="en-GB" sz="2400" i="1" dirty="0" smtClean="0">
                <a:solidFill>
                  <a:prstClr val="black"/>
                </a:solidFill>
                <a:cs typeface="Arial" charset="0"/>
              </a:rPr>
              <a:t>Reduce </a:t>
            </a:r>
            <a:r>
              <a:rPr lang="en-GB" sz="2400" i="1" dirty="0">
                <a:solidFill>
                  <a:prstClr val="black"/>
                </a:solidFill>
                <a:cs typeface="Arial" charset="0"/>
              </a:rPr>
              <a:t>the impacts of any new development which may have an effect on the internationally protected habitats and species of the National Park by access management, education and awareness raising projects and the provision of new or improved areas for countryside recreation, all funded by developer contributions</a:t>
            </a:r>
            <a:r>
              <a:rPr lang="en-GB" sz="2400" dirty="0">
                <a:solidFill>
                  <a:prstClr val="black"/>
                </a:solidFill>
                <a:cs typeface="Arial" charset="0"/>
              </a:rPr>
              <a:t>.” </a:t>
            </a:r>
            <a:r>
              <a:rPr lang="en-GB" sz="2400" dirty="0" smtClean="0">
                <a:solidFill>
                  <a:prstClr val="black"/>
                </a:solidFill>
                <a:cs typeface="Arial" charset="0"/>
              </a:rPr>
              <a:t> </a:t>
            </a:r>
            <a:endParaRPr lang="en-GB" sz="2400" dirty="0">
              <a:solidFill>
                <a:prstClr val="black"/>
              </a:solidFill>
              <a:cs typeface="Arial" charset="0"/>
            </a:endParaRPr>
          </a:p>
          <a:p>
            <a:pPr lvl="0">
              <a:defRPr/>
            </a:pPr>
            <a:r>
              <a:rPr lang="en-GB" sz="2400" dirty="0" smtClean="0">
                <a:solidFill>
                  <a:prstClr val="black"/>
                </a:solidFill>
                <a:cs typeface="Arial" charset="0"/>
              </a:rPr>
              <a:t> </a:t>
            </a:r>
            <a:endParaRPr kumimoji="0" lang="en-GB" sz="24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0682480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1484313"/>
            <a:ext cx="9144000" cy="5373687"/>
          </a:xfrm>
          <a:prstGeom prst="rect">
            <a:avLst/>
          </a:prstGeom>
          <a:solidFill>
            <a:srgbClr val="76933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099" name="Rectangle 19"/>
          <p:cNvSpPr>
            <a:spLocks noChangeArrowheads="1"/>
          </p:cNvSpPr>
          <p:nvPr/>
        </p:nvSpPr>
        <p:spPr bwMode="auto">
          <a:xfrm flipV="1">
            <a:off x="2555875" y="0"/>
            <a:ext cx="6588125" cy="1484313"/>
          </a:xfrm>
          <a:prstGeom prst="rect">
            <a:avLst/>
          </a:prstGeom>
          <a:solidFill>
            <a:schemeClr val="bg1"/>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0" name="Rectangle 2"/>
          <p:cNvSpPr>
            <a:spLocks noChangeArrowheads="1"/>
          </p:cNvSpPr>
          <p:nvPr/>
        </p:nvSpPr>
        <p:spPr bwMode="auto">
          <a:xfrm flipV="1">
            <a:off x="2266950" y="0"/>
            <a:ext cx="6877050" cy="1484313"/>
          </a:xfrm>
          <a:prstGeom prst="rect">
            <a:avLst/>
          </a:prstGeom>
          <a:solidFill>
            <a:srgbClr val="76933F">
              <a:alpha val="7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2" name="Text Box 5"/>
          <p:cNvSpPr txBox="1">
            <a:spLocks noChangeArrowheads="1"/>
          </p:cNvSpPr>
          <p:nvPr/>
        </p:nvSpPr>
        <p:spPr bwMode="auto">
          <a:xfrm>
            <a:off x="2303462" y="416786"/>
            <a:ext cx="6804025" cy="5847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a:ea typeface="+mn-ea"/>
                <a:cs typeface="Arial" charset="0"/>
              </a:rPr>
              <a:t>Indicative timetable for the work   </a:t>
            </a:r>
            <a:endParaRPr kumimoji="0" lang="en-GB"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103" name="TextBox 10"/>
          <p:cNvSpPr txBox="1">
            <a:spLocks noChangeArrowheads="1"/>
          </p:cNvSpPr>
          <p:nvPr/>
        </p:nvSpPr>
        <p:spPr bwMode="auto">
          <a:xfrm>
            <a:off x="0" y="1700213"/>
            <a:ext cx="2339975"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 </a:t>
            </a:r>
          </a:p>
        </p:txBody>
      </p:sp>
      <p:pic>
        <p:nvPicPr>
          <p:cNvPr id="60423" name="Picture 2" descr="K:\Strategy and Planning\Policy and Plans\Staff\David.Illsley\Sensitive\Photos, Maps &amp; Image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06" y="236438"/>
            <a:ext cx="12239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329866" y="1555851"/>
            <a:ext cx="6706630" cy="253916"/>
          </a:xfrm>
          <a:prstGeom prst="rect">
            <a:avLst/>
          </a:prstGeom>
          <a:noFill/>
        </p:spPr>
        <p:txBody>
          <a:bodyPr wrap="square">
            <a:spAutoFit/>
          </a:bodyPr>
          <a:lstStyle/>
          <a:p>
            <a:pPr lvl="0">
              <a:defRPr/>
            </a:pPr>
            <a:endParaRPr lang="en-GB" sz="1050" dirty="0">
              <a:solidFill>
                <a:prstClr val="black"/>
              </a:solidFill>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4988332"/>
              </p:ext>
            </p:extLst>
          </p:nvPr>
        </p:nvGraphicFramePr>
        <p:xfrm>
          <a:off x="179512" y="1613161"/>
          <a:ext cx="8856984" cy="5076279"/>
        </p:xfrm>
        <a:graphic>
          <a:graphicData uri="http://schemas.openxmlformats.org/drawingml/2006/table">
            <a:tbl>
              <a:tblPr firstRow="1" bandRow="1">
                <a:tableStyleId>{073A0DAA-6AF3-43AB-8588-CEC1D06C72B9}</a:tableStyleId>
              </a:tblPr>
              <a:tblGrid>
                <a:gridCol w="2088232">
                  <a:extLst>
                    <a:ext uri="{9D8B030D-6E8A-4147-A177-3AD203B41FA5}">
                      <a16:colId xmlns:a16="http://schemas.microsoft.com/office/drawing/2014/main" val="3127245808"/>
                    </a:ext>
                  </a:extLst>
                </a:gridCol>
                <a:gridCol w="6768752">
                  <a:extLst>
                    <a:ext uri="{9D8B030D-6E8A-4147-A177-3AD203B41FA5}">
                      <a16:colId xmlns:a16="http://schemas.microsoft.com/office/drawing/2014/main" val="2475709715"/>
                    </a:ext>
                  </a:extLst>
                </a:gridCol>
              </a:tblGrid>
              <a:tr h="577005">
                <a:tc>
                  <a:txBody>
                    <a:bodyPr/>
                    <a:lstStyle/>
                    <a:p>
                      <a:pPr algn="ctr"/>
                      <a:r>
                        <a:rPr lang="en-GB" sz="2400" dirty="0" smtClean="0"/>
                        <a:t>Date</a:t>
                      </a:r>
                      <a:r>
                        <a:rPr lang="en-GB" sz="2400" baseline="0" dirty="0" smtClean="0"/>
                        <a:t> </a:t>
                      </a:r>
                      <a:endParaRPr lang="en-GB" sz="2400" dirty="0"/>
                    </a:p>
                  </a:txBody>
                  <a:tcPr/>
                </a:tc>
                <a:tc>
                  <a:txBody>
                    <a:bodyPr/>
                    <a:lstStyle/>
                    <a:p>
                      <a:pPr algn="ctr"/>
                      <a:r>
                        <a:rPr lang="en-GB" sz="2400" dirty="0" smtClean="0"/>
                        <a:t>Action </a:t>
                      </a:r>
                      <a:endParaRPr lang="en-GB" sz="2400" dirty="0"/>
                    </a:p>
                  </a:txBody>
                  <a:tcPr/>
                </a:tc>
                <a:extLst>
                  <a:ext uri="{0D108BD9-81ED-4DB2-BD59-A6C34878D82A}">
                    <a16:rowId xmlns:a16="http://schemas.microsoft.com/office/drawing/2014/main" val="691916174"/>
                  </a:ext>
                </a:extLst>
              </a:tr>
              <a:tr h="841674">
                <a:tc>
                  <a:txBody>
                    <a:bodyPr/>
                    <a:lstStyle/>
                    <a:p>
                      <a:pPr algn="ctr"/>
                      <a:r>
                        <a:rPr lang="en-GB" sz="2400" dirty="0" smtClean="0"/>
                        <a:t>May 2018 </a:t>
                      </a:r>
                      <a:endParaRPr lang="en-GB" sz="2400" dirty="0"/>
                    </a:p>
                  </a:txBody>
                  <a:tcPr/>
                </a:tc>
                <a:tc>
                  <a:txBody>
                    <a:bodyPr/>
                    <a:lstStyle/>
                    <a:p>
                      <a:r>
                        <a:rPr lang="en-GB" sz="2400" dirty="0" smtClean="0"/>
                        <a:t>Invitation</a:t>
                      </a:r>
                      <a:r>
                        <a:rPr lang="en-GB" sz="2400" baseline="0" dirty="0" smtClean="0"/>
                        <a:t> to tender document issued </a:t>
                      </a:r>
                      <a:endParaRPr lang="en-GB" sz="2400" dirty="0"/>
                    </a:p>
                  </a:txBody>
                  <a:tcPr/>
                </a:tc>
                <a:extLst>
                  <a:ext uri="{0D108BD9-81ED-4DB2-BD59-A6C34878D82A}">
                    <a16:rowId xmlns:a16="http://schemas.microsoft.com/office/drawing/2014/main" val="2043641928"/>
                  </a:ext>
                </a:extLst>
              </a:tr>
              <a:tr h="841674">
                <a:tc>
                  <a:txBody>
                    <a:bodyPr/>
                    <a:lstStyle/>
                    <a:p>
                      <a:pPr algn="ctr"/>
                      <a:r>
                        <a:rPr lang="en-GB" sz="2400" dirty="0" smtClean="0"/>
                        <a:t>Summer 2018 – March 2019 </a:t>
                      </a:r>
                      <a:endParaRPr lang="en-GB" sz="2400" dirty="0"/>
                    </a:p>
                  </a:txBody>
                  <a:tcPr/>
                </a:tc>
                <a:tc>
                  <a:txBody>
                    <a:bodyPr/>
                    <a:lstStyle/>
                    <a:p>
                      <a:r>
                        <a:rPr lang="en-GB" sz="2400" dirty="0" smtClean="0"/>
                        <a:t>Survey work undertaken to cover both peak and off-peak visitor</a:t>
                      </a:r>
                      <a:r>
                        <a:rPr lang="en-GB" sz="2400" baseline="0" dirty="0" smtClean="0"/>
                        <a:t> periods. This includes on-site surveys and telephone surveys</a:t>
                      </a:r>
                    </a:p>
                    <a:p>
                      <a:endParaRPr lang="en-GB" sz="1000" dirty="0"/>
                    </a:p>
                  </a:txBody>
                  <a:tcPr/>
                </a:tc>
                <a:extLst>
                  <a:ext uri="{0D108BD9-81ED-4DB2-BD59-A6C34878D82A}">
                    <a16:rowId xmlns:a16="http://schemas.microsoft.com/office/drawing/2014/main" val="552092946"/>
                  </a:ext>
                </a:extLst>
              </a:tr>
              <a:tr h="841674">
                <a:tc>
                  <a:txBody>
                    <a:bodyPr/>
                    <a:lstStyle/>
                    <a:p>
                      <a:pPr algn="ctr"/>
                      <a:r>
                        <a:rPr lang="en-GB" sz="2400" dirty="0" smtClean="0"/>
                        <a:t>By March 2019  </a:t>
                      </a:r>
                      <a:endParaRPr lang="en-GB" sz="2400" dirty="0"/>
                    </a:p>
                  </a:txBody>
                  <a:tcPr/>
                </a:tc>
                <a:tc>
                  <a:txBody>
                    <a:bodyPr/>
                    <a:lstStyle/>
                    <a:p>
                      <a:r>
                        <a:rPr lang="en-GB" sz="2400" dirty="0" smtClean="0"/>
                        <a:t>Establish a model/catchment to estimate current and future numbers of people and activities in relation to the distribution of new housing numbers</a:t>
                      </a:r>
                    </a:p>
                    <a:p>
                      <a:endParaRPr lang="en-GB" sz="1000" dirty="0"/>
                    </a:p>
                  </a:txBody>
                  <a:tcPr/>
                </a:tc>
                <a:extLst>
                  <a:ext uri="{0D108BD9-81ED-4DB2-BD59-A6C34878D82A}">
                    <a16:rowId xmlns:a16="http://schemas.microsoft.com/office/drawing/2014/main" val="3303185494"/>
                  </a:ext>
                </a:extLst>
              </a:tr>
              <a:tr h="841674">
                <a:tc>
                  <a:txBody>
                    <a:bodyPr/>
                    <a:lstStyle/>
                    <a:p>
                      <a:pPr algn="ctr"/>
                      <a:r>
                        <a:rPr lang="en-GB" sz="2400" dirty="0" smtClean="0"/>
                        <a:t>Spring 2019 </a:t>
                      </a:r>
                      <a:endParaRPr lang="en-GB" sz="2400" dirty="0"/>
                    </a:p>
                  </a:txBody>
                  <a:tcPr/>
                </a:tc>
                <a:tc>
                  <a:txBody>
                    <a:bodyPr/>
                    <a:lstStyle/>
                    <a:p>
                      <a:r>
                        <a:rPr lang="en-GB" sz="2400" dirty="0" smtClean="0"/>
                        <a:t>Establish strategic mitigation framework required for future development</a:t>
                      </a:r>
                    </a:p>
                    <a:p>
                      <a:endParaRPr lang="en-GB" sz="1000" dirty="0"/>
                    </a:p>
                  </a:txBody>
                  <a:tcPr/>
                </a:tc>
                <a:extLst>
                  <a:ext uri="{0D108BD9-81ED-4DB2-BD59-A6C34878D82A}">
                    <a16:rowId xmlns:a16="http://schemas.microsoft.com/office/drawing/2014/main" val="3128448345"/>
                  </a:ext>
                </a:extLst>
              </a:tr>
            </a:tbl>
          </a:graphicData>
        </a:graphic>
      </p:graphicFrame>
    </p:spTree>
    <p:extLst>
      <p:ext uri="{BB962C8B-B14F-4D97-AF65-F5344CB8AC3E}">
        <p14:creationId xmlns:p14="http://schemas.microsoft.com/office/powerpoint/2010/main" val="8768284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1484313"/>
            <a:ext cx="9144000" cy="5373687"/>
          </a:xfrm>
          <a:prstGeom prst="rect">
            <a:avLst/>
          </a:prstGeom>
          <a:solidFill>
            <a:srgbClr val="76933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099" name="Rectangle 19"/>
          <p:cNvSpPr>
            <a:spLocks noChangeArrowheads="1"/>
          </p:cNvSpPr>
          <p:nvPr/>
        </p:nvSpPr>
        <p:spPr bwMode="auto">
          <a:xfrm flipV="1">
            <a:off x="2555875" y="0"/>
            <a:ext cx="6588125" cy="1484313"/>
          </a:xfrm>
          <a:prstGeom prst="rect">
            <a:avLst/>
          </a:prstGeom>
          <a:solidFill>
            <a:schemeClr val="bg1"/>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0" name="Rectangle 2"/>
          <p:cNvSpPr>
            <a:spLocks noChangeArrowheads="1"/>
          </p:cNvSpPr>
          <p:nvPr/>
        </p:nvSpPr>
        <p:spPr bwMode="auto">
          <a:xfrm flipV="1">
            <a:off x="2266950" y="0"/>
            <a:ext cx="6877050" cy="1484313"/>
          </a:xfrm>
          <a:prstGeom prst="rect">
            <a:avLst/>
          </a:prstGeom>
          <a:solidFill>
            <a:srgbClr val="76933F">
              <a:alpha val="7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2" name="Text Box 5"/>
          <p:cNvSpPr txBox="1">
            <a:spLocks noChangeArrowheads="1"/>
          </p:cNvSpPr>
          <p:nvPr/>
        </p:nvSpPr>
        <p:spPr bwMode="auto">
          <a:xfrm>
            <a:off x="2266950" y="511323"/>
            <a:ext cx="6763968" cy="5847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a:ea typeface="+mn-ea"/>
                <a:cs typeface="Arial" charset="0"/>
              </a:rPr>
              <a:t>Outcomes</a:t>
            </a:r>
            <a:r>
              <a:rPr kumimoji="0" lang="en-GB" sz="2400" b="1" i="0" u="none" strike="noStrike" kern="1200" cap="none" spc="0" normalizeH="0" baseline="0" noProof="0" dirty="0" smtClean="0">
                <a:ln>
                  <a:noFill/>
                </a:ln>
                <a:solidFill>
                  <a:prstClr val="white"/>
                </a:solidFill>
                <a:effectLst/>
                <a:uLnTx/>
                <a:uFillTx/>
                <a:latin typeface="Calibri"/>
                <a:ea typeface="+mn-ea"/>
                <a:cs typeface="Arial" charset="0"/>
              </a:rPr>
              <a:t> </a:t>
            </a:r>
            <a:endParaRPr kumimoji="0" lang="en-GB"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103" name="TextBox 10"/>
          <p:cNvSpPr txBox="1">
            <a:spLocks noChangeArrowheads="1"/>
          </p:cNvSpPr>
          <p:nvPr/>
        </p:nvSpPr>
        <p:spPr bwMode="auto">
          <a:xfrm>
            <a:off x="0" y="1700213"/>
            <a:ext cx="2339975"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 </a:t>
            </a:r>
          </a:p>
        </p:txBody>
      </p:sp>
      <p:pic>
        <p:nvPicPr>
          <p:cNvPr id="60423" name="Picture 2" descr="K:\Strategy and Planning\Policy and Plans\Staff\David.Illsley\Sensitive\Photos, Maps &amp; Image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06" y="236438"/>
            <a:ext cx="12239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7504" y="1592258"/>
            <a:ext cx="8923414" cy="5262979"/>
          </a:xfrm>
          <a:prstGeom prst="rect">
            <a:avLst/>
          </a:prstGeom>
          <a:noFill/>
        </p:spPr>
        <p:txBody>
          <a:bodyPr wrap="square">
            <a:spAutoFit/>
          </a:bodyPr>
          <a:lstStyle/>
          <a:p>
            <a:pPr lvl="0">
              <a:defRPr/>
            </a:pPr>
            <a:r>
              <a:rPr lang="en-GB" sz="2400" dirty="0">
                <a:solidFill>
                  <a:prstClr val="black"/>
                </a:solidFill>
                <a:cs typeface="Arial" charset="0"/>
              </a:rPr>
              <a:t>F</a:t>
            </a:r>
            <a:r>
              <a:rPr lang="en-GB" sz="2400" dirty="0" smtClean="0">
                <a:solidFill>
                  <a:prstClr val="black"/>
                </a:solidFill>
                <a:cs typeface="Arial" charset="0"/>
              </a:rPr>
              <a:t>unding will help progress work on delivering </a:t>
            </a:r>
            <a:r>
              <a:rPr lang="en-GB" sz="2400" dirty="0">
                <a:solidFill>
                  <a:prstClr val="black"/>
                </a:solidFill>
                <a:cs typeface="Arial" charset="0"/>
              </a:rPr>
              <a:t>the homes needed </a:t>
            </a:r>
            <a:r>
              <a:rPr lang="en-GB" sz="2400" dirty="0" smtClean="0">
                <a:solidFill>
                  <a:prstClr val="black"/>
                </a:solidFill>
                <a:cs typeface="Arial" charset="0"/>
              </a:rPr>
              <a:t>in the area while </a:t>
            </a:r>
            <a:r>
              <a:rPr lang="en-GB" sz="2400" dirty="0">
                <a:solidFill>
                  <a:prstClr val="black"/>
                </a:solidFill>
                <a:cs typeface="Arial" charset="0"/>
              </a:rPr>
              <a:t>conserving the natural </a:t>
            </a:r>
            <a:r>
              <a:rPr lang="en-GB" sz="2400" dirty="0" smtClean="0">
                <a:solidFill>
                  <a:prstClr val="black"/>
                </a:solidFill>
                <a:cs typeface="Arial" charset="0"/>
              </a:rPr>
              <a:t>environment.  </a:t>
            </a:r>
          </a:p>
          <a:p>
            <a:pPr lvl="0">
              <a:defRPr/>
            </a:pPr>
            <a:endParaRPr kumimoji="0" lang="en-GB" b="0" i="0" u="none" strike="noStrike" kern="1200" cap="none" spc="0" normalizeH="0" baseline="0" noProof="0" dirty="0">
              <a:ln>
                <a:noFill/>
              </a:ln>
              <a:solidFill>
                <a:prstClr val="black"/>
              </a:solidFill>
              <a:effectLst/>
              <a:uLnTx/>
              <a:uFillTx/>
              <a:latin typeface="Calibri"/>
              <a:cs typeface="Arial" charset="0"/>
            </a:endParaRPr>
          </a:p>
          <a:p>
            <a:pPr lvl="0">
              <a:defRPr/>
            </a:pPr>
            <a:r>
              <a:rPr lang="en-GB" sz="2400" dirty="0">
                <a:solidFill>
                  <a:prstClr val="black"/>
                </a:solidFill>
                <a:cs typeface="Arial" charset="0"/>
              </a:rPr>
              <a:t>The output of </a:t>
            </a:r>
            <a:r>
              <a:rPr lang="en-GB" sz="2400" b="1" dirty="0">
                <a:solidFill>
                  <a:prstClr val="black"/>
                </a:solidFill>
                <a:cs typeface="Arial" charset="0"/>
              </a:rPr>
              <a:t>Phase 1 </a:t>
            </a:r>
            <a:r>
              <a:rPr lang="en-GB" sz="2400" dirty="0" smtClean="0">
                <a:solidFill>
                  <a:prstClr val="black"/>
                </a:solidFill>
                <a:cs typeface="Arial" charset="0"/>
              </a:rPr>
              <a:t>will </a:t>
            </a:r>
            <a:r>
              <a:rPr lang="en-GB" sz="2400" dirty="0">
                <a:solidFill>
                  <a:prstClr val="black"/>
                </a:solidFill>
                <a:cs typeface="Arial" charset="0"/>
              </a:rPr>
              <a:t>be:-</a:t>
            </a:r>
          </a:p>
          <a:p>
            <a:pPr marL="342900" lvl="0" indent="-342900">
              <a:buFont typeface="Wingdings" panose="05000000000000000000" pitchFamily="2" charset="2"/>
              <a:buChar char="§"/>
              <a:defRPr/>
            </a:pPr>
            <a:r>
              <a:rPr lang="en-GB" sz="2400" dirty="0" smtClean="0">
                <a:solidFill>
                  <a:prstClr val="black"/>
                </a:solidFill>
                <a:cs typeface="Arial" charset="0"/>
              </a:rPr>
              <a:t>To </a:t>
            </a:r>
            <a:r>
              <a:rPr lang="en-GB" sz="2400" dirty="0">
                <a:solidFill>
                  <a:prstClr val="black"/>
                </a:solidFill>
                <a:cs typeface="Arial" charset="0"/>
              </a:rPr>
              <a:t>identify the profile of visitors to the New Forest SPA in terms of visitor type (i.e. local residents, leisure day visitors and staying visitors) and where the visitors have </a:t>
            </a:r>
            <a:r>
              <a:rPr lang="en-GB" sz="2400" dirty="0" smtClean="0">
                <a:solidFill>
                  <a:prstClr val="black"/>
                </a:solidFill>
                <a:cs typeface="Arial" charset="0"/>
              </a:rPr>
              <a:t>originated. </a:t>
            </a:r>
          </a:p>
          <a:p>
            <a:pPr lvl="0">
              <a:defRPr/>
            </a:pPr>
            <a:endParaRPr kumimoji="0" lang="en-GB" b="0" i="0" u="none" strike="noStrike" kern="1200" cap="none" spc="0" normalizeH="0" baseline="0" noProof="0" dirty="0">
              <a:ln>
                <a:noFill/>
              </a:ln>
              <a:solidFill>
                <a:prstClr val="black"/>
              </a:solidFill>
              <a:effectLst/>
              <a:uLnTx/>
              <a:uFillTx/>
              <a:latin typeface="Calibri"/>
              <a:cs typeface="Arial" charset="0"/>
            </a:endParaRPr>
          </a:p>
          <a:p>
            <a:pPr lvl="0">
              <a:defRPr/>
            </a:pPr>
            <a:r>
              <a:rPr lang="en-GB" sz="2400" dirty="0">
                <a:solidFill>
                  <a:prstClr val="black"/>
                </a:solidFill>
                <a:cs typeface="Arial" charset="0"/>
              </a:rPr>
              <a:t>Using the evidence from Phase 1 the outcomes of </a:t>
            </a:r>
            <a:r>
              <a:rPr lang="en-GB" sz="2400" b="1" dirty="0">
                <a:solidFill>
                  <a:prstClr val="black"/>
                </a:solidFill>
                <a:cs typeface="Arial" charset="0"/>
              </a:rPr>
              <a:t>Phase 2</a:t>
            </a:r>
            <a:r>
              <a:rPr lang="en-GB" sz="2400" dirty="0">
                <a:solidFill>
                  <a:prstClr val="black"/>
                </a:solidFill>
                <a:cs typeface="Arial" charset="0"/>
              </a:rPr>
              <a:t> would be:-</a:t>
            </a:r>
          </a:p>
          <a:p>
            <a:pPr marL="342900" lvl="0" indent="-342900">
              <a:buFont typeface="Wingdings" panose="05000000000000000000" pitchFamily="2" charset="2"/>
              <a:buChar char="§"/>
              <a:defRPr/>
            </a:pPr>
            <a:r>
              <a:rPr lang="en-GB" sz="2400" dirty="0" smtClean="0">
                <a:solidFill>
                  <a:prstClr val="black"/>
                </a:solidFill>
                <a:cs typeface="Arial" charset="0"/>
              </a:rPr>
              <a:t>To </a:t>
            </a:r>
            <a:r>
              <a:rPr lang="en-GB" sz="2400" dirty="0">
                <a:solidFill>
                  <a:prstClr val="black"/>
                </a:solidFill>
                <a:cs typeface="Arial" charset="0"/>
              </a:rPr>
              <a:t>establish a catchment area identifying where population growth would have an impact on the New Forest SPA; and</a:t>
            </a:r>
          </a:p>
          <a:p>
            <a:pPr marL="342900" lvl="0" indent="-342900">
              <a:buFont typeface="Wingdings" panose="05000000000000000000" pitchFamily="2" charset="2"/>
              <a:buChar char="§"/>
              <a:defRPr/>
            </a:pPr>
            <a:r>
              <a:rPr lang="en-GB" sz="2400" dirty="0" smtClean="0">
                <a:solidFill>
                  <a:prstClr val="black"/>
                </a:solidFill>
                <a:cs typeface="Arial" charset="0"/>
              </a:rPr>
              <a:t>To </a:t>
            </a:r>
            <a:r>
              <a:rPr lang="en-GB" sz="2400" dirty="0">
                <a:solidFill>
                  <a:prstClr val="black"/>
                </a:solidFill>
                <a:cs typeface="Arial" charset="0"/>
              </a:rPr>
              <a:t>identify potential options for mitigating the impact, leading towards a strategic mitigation framework, which includes establishing a justifiable approach for developer contributions.</a:t>
            </a:r>
            <a:endParaRPr kumimoji="0" lang="en-GB" sz="2400" b="0" i="0" u="none" strike="noStrike" kern="1200" cap="none" spc="0" normalizeH="0" baseline="0" noProof="0" dirty="0">
              <a:ln>
                <a:noFill/>
              </a:ln>
              <a:solidFill>
                <a:prstClr val="black"/>
              </a:solidFill>
              <a:effectLst/>
              <a:uLnTx/>
              <a:uFillTx/>
              <a:latin typeface="Calibri"/>
              <a:cs typeface="Arial" charset="0"/>
            </a:endParaRPr>
          </a:p>
        </p:txBody>
      </p:sp>
    </p:spTree>
    <p:extLst>
      <p:ext uri="{BB962C8B-B14F-4D97-AF65-F5344CB8AC3E}">
        <p14:creationId xmlns:p14="http://schemas.microsoft.com/office/powerpoint/2010/main" val="10456454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ChangeArrowheads="1"/>
          </p:cNvSpPr>
          <p:nvPr/>
        </p:nvSpPr>
        <p:spPr bwMode="auto">
          <a:xfrm flipV="1">
            <a:off x="0" y="1484313"/>
            <a:ext cx="9144000" cy="5373687"/>
          </a:xfrm>
          <a:prstGeom prst="rect">
            <a:avLst/>
          </a:prstGeom>
          <a:solidFill>
            <a:srgbClr val="76933F">
              <a:alpha val="3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099" name="Rectangle 19"/>
          <p:cNvSpPr>
            <a:spLocks noChangeArrowheads="1"/>
          </p:cNvSpPr>
          <p:nvPr/>
        </p:nvSpPr>
        <p:spPr bwMode="auto">
          <a:xfrm flipV="1">
            <a:off x="2555875" y="0"/>
            <a:ext cx="6588125" cy="1484313"/>
          </a:xfrm>
          <a:prstGeom prst="rect">
            <a:avLst/>
          </a:prstGeom>
          <a:solidFill>
            <a:schemeClr val="bg1"/>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0" name="Rectangle 2"/>
          <p:cNvSpPr>
            <a:spLocks noChangeArrowheads="1"/>
          </p:cNvSpPr>
          <p:nvPr/>
        </p:nvSpPr>
        <p:spPr bwMode="auto">
          <a:xfrm flipV="1">
            <a:off x="2266950" y="0"/>
            <a:ext cx="6877050" cy="1484313"/>
          </a:xfrm>
          <a:prstGeom prst="rect">
            <a:avLst/>
          </a:prstGeom>
          <a:solidFill>
            <a:srgbClr val="76933F">
              <a:alpha val="79999"/>
            </a:srgbClr>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4102" name="Text Box 5"/>
          <p:cNvSpPr txBox="1">
            <a:spLocks noChangeArrowheads="1"/>
          </p:cNvSpPr>
          <p:nvPr/>
        </p:nvSpPr>
        <p:spPr bwMode="auto">
          <a:xfrm>
            <a:off x="2226893" y="511323"/>
            <a:ext cx="6804025" cy="584775"/>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white"/>
                </a:solidFill>
                <a:effectLst/>
                <a:uLnTx/>
                <a:uFillTx/>
                <a:latin typeface="Calibri"/>
                <a:ea typeface="+mn-ea"/>
                <a:cs typeface="Arial" charset="0"/>
              </a:rPr>
              <a:t>Outcomes 2 </a:t>
            </a:r>
            <a:r>
              <a:rPr kumimoji="0" lang="en-GB" sz="2400" b="1" i="0" u="none" strike="noStrike" kern="1200" cap="none" spc="0" normalizeH="0" baseline="0" noProof="0" dirty="0" smtClean="0">
                <a:ln>
                  <a:noFill/>
                </a:ln>
                <a:solidFill>
                  <a:prstClr val="white"/>
                </a:solidFill>
                <a:effectLst/>
                <a:uLnTx/>
                <a:uFillTx/>
                <a:latin typeface="Calibri"/>
                <a:ea typeface="+mn-ea"/>
                <a:cs typeface="Arial" charset="0"/>
              </a:rPr>
              <a:t> </a:t>
            </a:r>
            <a:endParaRPr kumimoji="0" lang="en-GB"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103" name="TextBox 10"/>
          <p:cNvSpPr txBox="1">
            <a:spLocks noChangeArrowheads="1"/>
          </p:cNvSpPr>
          <p:nvPr/>
        </p:nvSpPr>
        <p:spPr bwMode="auto">
          <a:xfrm>
            <a:off x="0" y="1700213"/>
            <a:ext cx="2339975" cy="10160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 </a:t>
            </a:r>
          </a:p>
        </p:txBody>
      </p:sp>
      <p:pic>
        <p:nvPicPr>
          <p:cNvPr id="60423" name="Picture 2" descr="K:\Strategy and Planning\Policy and Plans\Staff\David.Illsley\Sensitive\Photos, Maps &amp; Images\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006" y="236438"/>
            <a:ext cx="12239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41175" y="1607421"/>
            <a:ext cx="8923414" cy="4678204"/>
          </a:xfrm>
          <a:prstGeom prst="rect">
            <a:avLst/>
          </a:prstGeom>
          <a:noFill/>
        </p:spPr>
        <p:txBody>
          <a:bodyPr wrap="square">
            <a:spAutoFit/>
          </a:bodyPr>
          <a:lstStyle/>
          <a:p>
            <a:pPr lvl="0">
              <a:defRPr/>
            </a:pPr>
            <a:r>
              <a:rPr lang="en-GB" sz="2400" dirty="0" smtClean="0">
                <a:solidFill>
                  <a:prstClr val="black"/>
                </a:solidFill>
                <a:cs typeface="Arial" charset="0"/>
              </a:rPr>
              <a:t>The final part of the study will make </a:t>
            </a:r>
            <a:r>
              <a:rPr lang="en-GB" sz="2400" dirty="0">
                <a:solidFill>
                  <a:prstClr val="black"/>
                </a:solidFill>
                <a:cs typeface="Arial" charset="0"/>
              </a:rPr>
              <a:t>recommendations on appropriate mitigation options </a:t>
            </a:r>
            <a:r>
              <a:rPr lang="en-GB" sz="2400" dirty="0" smtClean="0">
                <a:solidFill>
                  <a:prstClr val="black"/>
                </a:solidFill>
                <a:cs typeface="Arial" charset="0"/>
              </a:rPr>
              <a:t>that </a:t>
            </a:r>
            <a:r>
              <a:rPr lang="en-GB" sz="2400" dirty="0">
                <a:solidFill>
                  <a:prstClr val="black"/>
                </a:solidFill>
                <a:cs typeface="Arial" charset="0"/>
              </a:rPr>
              <a:t>will work specifically in the New </a:t>
            </a:r>
            <a:r>
              <a:rPr lang="en-GB" sz="2400" dirty="0" smtClean="0">
                <a:solidFill>
                  <a:prstClr val="black"/>
                </a:solidFill>
                <a:cs typeface="Arial" charset="0"/>
              </a:rPr>
              <a:t>Forest. </a:t>
            </a:r>
            <a:r>
              <a:rPr lang="en-GB" sz="2400" dirty="0">
                <a:solidFill>
                  <a:prstClr val="black"/>
                </a:solidFill>
                <a:cs typeface="Arial" charset="0"/>
              </a:rPr>
              <a:t>This may </a:t>
            </a:r>
            <a:r>
              <a:rPr lang="en-GB" sz="2400" dirty="0" smtClean="0">
                <a:solidFill>
                  <a:prstClr val="black"/>
                </a:solidFill>
                <a:cs typeface="Arial" charset="0"/>
              </a:rPr>
              <a:t>include: </a:t>
            </a:r>
          </a:p>
          <a:p>
            <a:pPr lvl="0">
              <a:defRPr/>
            </a:pPr>
            <a:endParaRPr lang="en-GB" sz="1600" dirty="0">
              <a:solidFill>
                <a:prstClr val="black"/>
              </a:solidFill>
              <a:cs typeface="Arial" charset="0"/>
            </a:endParaRPr>
          </a:p>
          <a:p>
            <a:pPr marL="342900" lvl="0" indent="-342900">
              <a:buFont typeface="Wingdings" panose="05000000000000000000" pitchFamily="2" charset="2"/>
              <a:buChar char="§"/>
              <a:defRPr/>
            </a:pPr>
            <a:r>
              <a:rPr lang="en-GB" sz="2400" dirty="0" smtClean="0">
                <a:solidFill>
                  <a:prstClr val="black"/>
                </a:solidFill>
                <a:cs typeface="Arial" charset="0"/>
              </a:rPr>
              <a:t>avoidance </a:t>
            </a:r>
            <a:r>
              <a:rPr lang="en-GB" sz="2400" dirty="0">
                <a:solidFill>
                  <a:prstClr val="black"/>
                </a:solidFill>
                <a:cs typeface="Arial" charset="0"/>
              </a:rPr>
              <a:t>/ diversion </a:t>
            </a:r>
            <a:r>
              <a:rPr lang="en-GB" sz="2400" dirty="0" smtClean="0">
                <a:solidFill>
                  <a:prstClr val="black"/>
                </a:solidFill>
                <a:cs typeface="Arial" charset="0"/>
              </a:rPr>
              <a:t>techniques</a:t>
            </a:r>
          </a:p>
          <a:p>
            <a:pPr marL="342900" lvl="0" indent="-342900">
              <a:buFont typeface="Wingdings" panose="05000000000000000000" pitchFamily="2" charset="2"/>
              <a:buChar char="§"/>
              <a:defRPr/>
            </a:pPr>
            <a:r>
              <a:rPr lang="en-GB" sz="2400" dirty="0" smtClean="0">
                <a:solidFill>
                  <a:prstClr val="black"/>
                </a:solidFill>
                <a:cs typeface="Arial" charset="0"/>
              </a:rPr>
              <a:t>visitor </a:t>
            </a:r>
            <a:r>
              <a:rPr lang="en-GB" sz="2400" dirty="0">
                <a:solidFill>
                  <a:prstClr val="black"/>
                </a:solidFill>
                <a:cs typeface="Arial" charset="0"/>
              </a:rPr>
              <a:t>/ access management </a:t>
            </a:r>
            <a:r>
              <a:rPr lang="en-GB" sz="2400" dirty="0" smtClean="0">
                <a:solidFill>
                  <a:prstClr val="black"/>
                </a:solidFill>
                <a:cs typeface="Arial" charset="0"/>
              </a:rPr>
              <a:t>techniques</a:t>
            </a:r>
          </a:p>
          <a:p>
            <a:pPr marL="342900" lvl="0" indent="-342900">
              <a:buFont typeface="Wingdings" panose="05000000000000000000" pitchFamily="2" charset="2"/>
              <a:buChar char="§"/>
              <a:defRPr/>
            </a:pPr>
            <a:r>
              <a:rPr lang="en-GB" sz="2400" dirty="0" smtClean="0">
                <a:solidFill>
                  <a:prstClr val="black"/>
                </a:solidFill>
                <a:cs typeface="Arial" charset="0"/>
              </a:rPr>
              <a:t>the </a:t>
            </a:r>
            <a:r>
              <a:rPr lang="en-GB" sz="2400" dirty="0">
                <a:solidFill>
                  <a:prstClr val="black"/>
                </a:solidFill>
                <a:cs typeface="Arial" charset="0"/>
              </a:rPr>
              <a:t>use of suitable alternative natural greenspace (</a:t>
            </a:r>
            <a:r>
              <a:rPr lang="en-GB" sz="2400" dirty="0" smtClean="0">
                <a:solidFill>
                  <a:prstClr val="black"/>
                </a:solidFill>
                <a:cs typeface="Arial" charset="0"/>
              </a:rPr>
              <a:t>SANG)</a:t>
            </a:r>
          </a:p>
          <a:p>
            <a:pPr marL="342900" lvl="0" indent="-342900">
              <a:buFont typeface="Wingdings" panose="05000000000000000000" pitchFamily="2" charset="2"/>
              <a:buChar char="§"/>
              <a:defRPr/>
            </a:pPr>
            <a:r>
              <a:rPr lang="en-GB" sz="2400" dirty="0" smtClean="0">
                <a:solidFill>
                  <a:prstClr val="black"/>
                </a:solidFill>
                <a:cs typeface="Arial" charset="0"/>
              </a:rPr>
              <a:t>alternative </a:t>
            </a:r>
            <a:r>
              <a:rPr lang="en-GB" sz="2400" dirty="0">
                <a:solidFill>
                  <a:prstClr val="black"/>
                </a:solidFill>
                <a:cs typeface="Arial" charset="0"/>
              </a:rPr>
              <a:t>recreation </a:t>
            </a:r>
            <a:r>
              <a:rPr lang="en-GB" sz="2400" dirty="0" smtClean="0">
                <a:solidFill>
                  <a:prstClr val="black"/>
                </a:solidFill>
                <a:cs typeface="Arial" charset="0"/>
              </a:rPr>
              <a:t>routes </a:t>
            </a:r>
          </a:p>
          <a:p>
            <a:pPr marL="342900" lvl="0" indent="-342900">
              <a:buFont typeface="Wingdings" panose="05000000000000000000" pitchFamily="2" charset="2"/>
              <a:buChar char="§"/>
              <a:defRPr/>
            </a:pPr>
            <a:r>
              <a:rPr lang="en-GB" sz="2400" dirty="0" smtClean="0">
                <a:solidFill>
                  <a:prstClr val="black"/>
                </a:solidFill>
                <a:cs typeface="Arial" charset="0"/>
              </a:rPr>
              <a:t>influencing </a:t>
            </a:r>
            <a:r>
              <a:rPr lang="en-GB" sz="2400" dirty="0">
                <a:solidFill>
                  <a:prstClr val="black"/>
                </a:solidFill>
                <a:cs typeface="Arial" charset="0"/>
              </a:rPr>
              <a:t>behaviour through education and </a:t>
            </a:r>
            <a:r>
              <a:rPr lang="en-GB" sz="2400" dirty="0" smtClean="0">
                <a:solidFill>
                  <a:prstClr val="black"/>
                </a:solidFill>
                <a:cs typeface="Arial" charset="0"/>
              </a:rPr>
              <a:t>interpretation</a:t>
            </a:r>
          </a:p>
          <a:p>
            <a:pPr lvl="0">
              <a:defRPr/>
            </a:pPr>
            <a:endParaRPr lang="en-GB" sz="1600" dirty="0">
              <a:solidFill>
                <a:prstClr val="black"/>
              </a:solidFill>
              <a:cs typeface="Arial" charset="0"/>
            </a:endParaRPr>
          </a:p>
          <a:p>
            <a:pPr lvl="0">
              <a:defRPr/>
            </a:pPr>
            <a:r>
              <a:rPr lang="en-GB" sz="2400" dirty="0" smtClean="0">
                <a:solidFill>
                  <a:prstClr val="black"/>
                </a:solidFill>
                <a:cs typeface="Arial" charset="0"/>
              </a:rPr>
              <a:t>This part of the study will build on the mitigation work already being funded by developer contributions sought from new development within the National Park and New Forest District. </a:t>
            </a:r>
            <a:endParaRPr kumimoji="0" lang="en-GB" sz="24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469208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3284</TotalTime>
  <Words>608</Words>
  <Application>Microsoft Office PowerPoint</Application>
  <PresentationFormat>On-screen Show (4:3)</PresentationFormat>
  <Paragraphs>80</Paragraphs>
  <Slides>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Wingdings</vt:lpstr>
      <vt:lpstr>5_Office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Forest National Park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Illsley</dc:creator>
  <cp:lastModifiedBy>Vicki Gibbon</cp:lastModifiedBy>
  <cp:revision>287</cp:revision>
  <cp:lastPrinted>2017-04-20T11:07:48Z</cp:lastPrinted>
  <dcterms:created xsi:type="dcterms:W3CDTF">2016-05-25T08:35:46Z</dcterms:created>
  <dcterms:modified xsi:type="dcterms:W3CDTF">2018-05-29T08:09:38Z</dcterms:modified>
</cp:coreProperties>
</file>